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37" r:id="rId1"/>
  </p:sldMasterIdLst>
  <p:notesMasterIdLst>
    <p:notesMasterId r:id="rId40"/>
  </p:notesMasterIdLst>
  <p:handoutMasterIdLst>
    <p:handoutMasterId r:id="rId41"/>
  </p:handoutMasterIdLst>
  <p:sldIdLst>
    <p:sldId id="447" r:id="rId2"/>
    <p:sldId id="411" r:id="rId3"/>
    <p:sldId id="449" r:id="rId4"/>
    <p:sldId id="518" r:id="rId5"/>
    <p:sldId id="435" r:id="rId6"/>
    <p:sldId id="436" r:id="rId7"/>
    <p:sldId id="420" r:id="rId8"/>
    <p:sldId id="437" r:id="rId9"/>
    <p:sldId id="438" r:id="rId10"/>
    <p:sldId id="439" r:id="rId11"/>
    <p:sldId id="378" r:id="rId12"/>
    <p:sldId id="418" r:id="rId13"/>
    <p:sldId id="463" r:id="rId14"/>
    <p:sldId id="419" r:id="rId15"/>
    <p:sldId id="382" r:id="rId16"/>
    <p:sldId id="516" r:id="rId17"/>
    <p:sldId id="462" r:id="rId18"/>
    <p:sldId id="401" r:id="rId19"/>
    <p:sldId id="478" r:id="rId20"/>
    <p:sldId id="479" r:id="rId21"/>
    <p:sldId id="480" r:id="rId22"/>
    <p:sldId id="481" r:id="rId23"/>
    <p:sldId id="482" r:id="rId24"/>
    <p:sldId id="483" r:id="rId25"/>
    <p:sldId id="484" r:id="rId26"/>
    <p:sldId id="464" r:id="rId27"/>
    <p:sldId id="485" r:id="rId28"/>
    <p:sldId id="486" r:id="rId29"/>
    <p:sldId id="487" r:id="rId30"/>
    <p:sldId id="488" r:id="rId31"/>
    <p:sldId id="519" r:id="rId32"/>
    <p:sldId id="489" r:id="rId33"/>
    <p:sldId id="490" r:id="rId34"/>
    <p:sldId id="491" r:id="rId35"/>
    <p:sldId id="492" r:id="rId36"/>
    <p:sldId id="494" r:id="rId37"/>
    <p:sldId id="495" r:id="rId38"/>
    <p:sldId id="445" r:id="rId39"/>
  </p:sldIdLst>
  <p:sldSz cx="9144000" cy="6858000" type="screen4x3"/>
  <p:notesSz cx="6858000" cy="9144000"/>
  <p:custDataLst>
    <p:tags r:id="rId43"/>
  </p:custDataLst>
  <p:defaultTextStyle>
    <a:defPPr>
      <a:defRPr lang="en-US"/>
    </a:defPPr>
    <a:lvl1pPr algn="l" rtl="0" fontAlgn="base">
      <a:spcBef>
        <a:spcPct val="20000"/>
      </a:spcBef>
      <a:spcAft>
        <a:spcPct val="0"/>
      </a:spcAft>
      <a:buChar char="•"/>
      <a:defRPr sz="2000" kern="1200">
        <a:solidFill>
          <a:srgbClr val="292929"/>
        </a:solidFill>
        <a:latin typeface="Arial" pitchFamily="21" charset="0"/>
        <a:ea typeface="Arial" pitchFamily="21" charset="0"/>
        <a:cs typeface="Arial" pitchFamily="21" charset="0"/>
      </a:defRPr>
    </a:lvl1pPr>
    <a:lvl2pPr marL="457200" algn="l" rtl="0" fontAlgn="base">
      <a:spcBef>
        <a:spcPct val="20000"/>
      </a:spcBef>
      <a:spcAft>
        <a:spcPct val="0"/>
      </a:spcAft>
      <a:buChar char="•"/>
      <a:defRPr sz="2000" kern="1200">
        <a:solidFill>
          <a:srgbClr val="292929"/>
        </a:solidFill>
        <a:latin typeface="Arial" pitchFamily="21" charset="0"/>
        <a:ea typeface="Arial" pitchFamily="21" charset="0"/>
        <a:cs typeface="Arial" pitchFamily="21" charset="0"/>
      </a:defRPr>
    </a:lvl2pPr>
    <a:lvl3pPr marL="914400" algn="l" rtl="0" fontAlgn="base">
      <a:spcBef>
        <a:spcPct val="20000"/>
      </a:spcBef>
      <a:spcAft>
        <a:spcPct val="0"/>
      </a:spcAft>
      <a:buChar char="•"/>
      <a:defRPr sz="2000" kern="1200">
        <a:solidFill>
          <a:srgbClr val="292929"/>
        </a:solidFill>
        <a:latin typeface="Arial" pitchFamily="21" charset="0"/>
        <a:ea typeface="Arial" pitchFamily="21" charset="0"/>
        <a:cs typeface="Arial" pitchFamily="21" charset="0"/>
      </a:defRPr>
    </a:lvl3pPr>
    <a:lvl4pPr marL="1371600" algn="l" rtl="0" fontAlgn="base">
      <a:spcBef>
        <a:spcPct val="20000"/>
      </a:spcBef>
      <a:spcAft>
        <a:spcPct val="0"/>
      </a:spcAft>
      <a:buChar char="•"/>
      <a:defRPr sz="2000" kern="1200">
        <a:solidFill>
          <a:srgbClr val="292929"/>
        </a:solidFill>
        <a:latin typeface="Arial" pitchFamily="21" charset="0"/>
        <a:ea typeface="Arial" pitchFamily="21" charset="0"/>
        <a:cs typeface="Arial" pitchFamily="21" charset="0"/>
      </a:defRPr>
    </a:lvl4pPr>
    <a:lvl5pPr marL="1828800" algn="l" rtl="0" fontAlgn="base">
      <a:spcBef>
        <a:spcPct val="20000"/>
      </a:spcBef>
      <a:spcAft>
        <a:spcPct val="0"/>
      </a:spcAft>
      <a:buChar char="•"/>
      <a:defRPr sz="2000" kern="1200">
        <a:solidFill>
          <a:srgbClr val="292929"/>
        </a:solidFill>
        <a:latin typeface="Arial" pitchFamily="21" charset="0"/>
        <a:ea typeface="Arial" pitchFamily="21" charset="0"/>
        <a:cs typeface="Arial" pitchFamily="21" charset="0"/>
      </a:defRPr>
    </a:lvl5pPr>
    <a:lvl6pPr marL="2286000" algn="l" defTabSz="457200" rtl="0" eaLnBrk="1" latinLnBrk="0" hangingPunct="1">
      <a:defRPr sz="2000" kern="1200">
        <a:solidFill>
          <a:srgbClr val="292929"/>
        </a:solidFill>
        <a:latin typeface="Arial" pitchFamily="21" charset="0"/>
        <a:ea typeface="Arial" pitchFamily="21" charset="0"/>
        <a:cs typeface="Arial" pitchFamily="21" charset="0"/>
      </a:defRPr>
    </a:lvl6pPr>
    <a:lvl7pPr marL="2743200" algn="l" defTabSz="457200" rtl="0" eaLnBrk="1" latinLnBrk="0" hangingPunct="1">
      <a:defRPr sz="2000" kern="1200">
        <a:solidFill>
          <a:srgbClr val="292929"/>
        </a:solidFill>
        <a:latin typeface="Arial" pitchFamily="21" charset="0"/>
        <a:ea typeface="Arial" pitchFamily="21" charset="0"/>
        <a:cs typeface="Arial" pitchFamily="21" charset="0"/>
      </a:defRPr>
    </a:lvl7pPr>
    <a:lvl8pPr marL="3200400" algn="l" defTabSz="457200" rtl="0" eaLnBrk="1" latinLnBrk="0" hangingPunct="1">
      <a:defRPr sz="2000" kern="1200">
        <a:solidFill>
          <a:srgbClr val="292929"/>
        </a:solidFill>
        <a:latin typeface="Arial" pitchFamily="21" charset="0"/>
        <a:ea typeface="Arial" pitchFamily="21" charset="0"/>
        <a:cs typeface="Arial" pitchFamily="21" charset="0"/>
      </a:defRPr>
    </a:lvl8pPr>
    <a:lvl9pPr marL="3657600" algn="l" defTabSz="457200" rtl="0" eaLnBrk="1" latinLnBrk="0" hangingPunct="1">
      <a:defRPr sz="2000" kern="1200">
        <a:solidFill>
          <a:srgbClr val="292929"/>
        </a:solidFill>
        <a:latin typeface="Arial" pitchFamily="21" charset="0"/>
        <a:ea typeface="Arial" pitchFamily="21" charset="0"/>
        <a:cs typeface="Arial" pitchFamily="21" charset="0"/>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teven List" initials="SML"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3" clrMode="gray" frameSlides="1"/>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D418"/>
    <a:srgbClr val="F7B507"/>
    <a:srgbClr val="FA9106"/>
    <a:srgbClr val="F15A22"/>
    <a:srgbClr val="F1FAFD"/>
    <a:srgbClr val="E9F7FB"/>
    <a:srgbClr val="E55725"/>
    <a:srgbClr val="BDE6F2"/>
    <a:srgbClr val="292929"/>
    <a:srgbClr val="5F5F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154" autoAdjust="0"/>
    <p:restoredTop sz="76176" autoAdjust="0"/>
  </p:normalViewPr>
  <p:slideViewPr>
    <p:cSldViewPr>
      <p:cViewPr>
        <p:scale>
          <a:sx n="54" d="100"/>
          <a:sy n="54" d="100"/>
        </p:scale>
        <p:origin x="-2064" y="-17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60" d="100"/>
          <a:sy n="60" d="100"/>
        </p:scale>
        <p:origin x="-2490"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viewProps" Target="viewProps.xml"/><Relationship Id="rId47" Type="http://schemas.openxmlformats.org/officeDocument/2006/relationships/theme" Target="theme/theme1.xml"/><Relationship Id="rId48"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notesMaster" Target="notesMasters/notesMaster1.xml"/><Relationship Id="rId41" Type="http://schemas.openxmlformats.org/officeDocument/2006/relationships/handoutMaster" Target="handoutMasters/handoutMaster1.xml"/><Relationship Id="rId42" Type="http://schemas.openxmlformats.org/officeDocument/2006/relationships/printerSettings" Target="printerSettings/printerSettings1.bin"/><Relationship Id="rId43" Type="http://schemas.openxmlformats.org/officeDocument/2006/relationships/tags" Target="tags/tag1.xml"/><Relationship Id="rId44" Type="http://schemas.openxmlformats.org/officeDocument/2006/relationships/commentAuthors" Target="commentAuthors.xml"/><Relationship Id="rId45"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1A9B8FB-3F75-4BE2-A163-1A6C07A4B3A3}" type="doc">
      <dgm:prSet loTypeId="urn:microsoft.com/office/officeart/2005/8/layout/arrow2" loCatId="process" qsTypeId="urn:microsoft.com/office/officeart/2005/8/quickstyle/simple1" qsCatId="simple" csTypeId="urn:microsoft.com/office/officeart/2005/8/colors/accent2_1" csCatId="accent2" phldr="1"/>
      <dgm:spPr/>
      <dgm:t>
        <a:bodyPr/>
        <a:lstStyle/>
        <a:p>
          <a:endParaRPr lang="en-US"/>
        </a:p>
      </dgm:t>
    </dgm:pt>
    <dgm:pt modelId="{B46103A3-1B8B-4F96-96C8-D20EC240DFC8}">
      <dgm:prSet phldrT="[Text]"/>
      <dgm:spPr/>
      <dgm:t>
        <a:bodyPr/>
        <a:lstStyle/>
        <a:p>
          <a:r>
            <a:rPr lang="en-US" dirty="0" smtClean="0"/>
            <a:t>Trial Iterations</a:t>
          </a:r>
          <a:endParaRPr lang="en-US" dirty="0"/>
        </a:p>
      </dgm:t>
    </dgm:pt>
    <dgm:pt modelId="{FA0742B3-D9F3-4897-B7C4-314F2BD127FD}" type="parTrans" cxnId="{66A98EE5-4073-4F99-AF03-2EB673E8E4AB}">
      <dgm:prSet/>
      <dgm:spPr/>
      <dgm:t>
        <a:bodyPr/>
        <a:lstStyle/>
        <a:p>
          <a:endParaRPr lang="en-US"/>
        </a:p>
      </dgm:t>
    </dgm:pt>
    <dgm:pt modelId="{83DD677A-1E96-4685-B079-97348DF1794F}" type="sibTrans" cxnId="{66A98EE5-4073-4F99-AF03-2EB673E8E4AB}">
      <dgm:prSet/>
      <dgm:spPr/>
      <dgm:t>
        <a:bodyPr/>
        <a:lstStyle/>
        <a:p>
          <a:endParaRPr lang="en-US"/>
        </a:p>
      </dgm:t>
    </dgm:pt>
    <dgm:pt modelId="{A8AF4C6D-B766-490A-959F-D4072E84B5A6}">
      <dgm:prSet phldrT="[Text]"/>
      <dgm:spPr/>
      <dgm:t>
        <a:bodyPr/>
        <a:lstStyle/>
        <a:p>
          <a:r>
            <a:rPr lang="en-US" dirty="0" smtClean="0"/>
            <a:t>Educated Guess</a:t>
          </a:r>
          <a:endParaRPr lang="en-US" dirty="0"/>
        </a:p>
      </dgm:t>
    </dgm:pt>
    <dgm:pt modelId="{3567761B-0738-467B-BD57-8B9CA6BFF949}" type="parTrans" cxnId="{EA0A817A-56C4-42BA-937B-627B668C09E1}">
      <dgm:prSet/>
      <dgm:spPr/>
      <dgm:t>
        <a:bodyPr/>
        <a:lstStyle/>
        <a:p>
          <a:endParaRPr lang="en-US"/>
        </a:p>
      </dgm:t>
    </dgm:pt>
    <dgm:pt modelId="{2C636F63-7219-4ACE-9E96-6BA3071BC884}" type="sibTrans" cxnId="{EA0A817A-56C4-42BA-937B-627B668C09E1}">
      <dgm:prSet/>
      <dgm:spPr/>
      <dgm:t>
        <a:bodyPr/>
        <a:lstStyle/>
        <a:p>
          <a:endParaRPr lang="en-US"/>
        </a:p>
      </dgm:t>
    </dgm:pt>
    <dgm:pt modelId="{935E6DE3-A003-46F0-96B9-8715323CD722}">
      <dgm:prSet phldrT="[Text]"/>
      <dgm:spPr/>
      <dgm:t>
        <a:bodyPr/>
        <a:lstStyle/>
        <a:p>
          <a:r>
            <a:rPr lang="en-US" dirty="0" smtClean="0"/>
            <a:t>Experience</a:t>
          </a:r>
          <a:endParaRPr lang="en-US" dirty="0"/>
        </a:p>
      </dgm:t>
    </dgm:pt>
    <dgm:pt modelId="{5C368E24-5AFF-4D6E-9C60-9CEEB2C94FD0}" type="parTrans" cxnId="{666567AF-3732-41C1-8868-A3FC68C9D654}">
      <dgm:prSet/>
      <dgm:spPr/>
      <dgm:t>
        <a:bodyPr/>
        <a:lstStyle/>
        <a:p>
          <a:endParaRPr lang="en-US"/>
        </a:p>
      </dgm:t>
    </dgm:pt>
    <dgm:pt modelId="{C900D846-03AE-45EF-B8B4-DC4112045A06}" type="sibTrans" cxnId="{666567AF-3732-41C1-8868-A3FC68C9D654}">
      <dgm:prSet/>
      <dgm:spPr/>
      <dgm:t>
        <a:bodyPr/>
        <a:lstStyle/>
        <a:p>
          <a:endParaRPr lang="en-US"/>
        </a:p>
      </dgm:t>
    </dgm:pt>
    <dgm:pt modelId="{3FB42EA9-B2CF-46ED-B884-1F7221399888}">
      <dgm:prSet phldrT="[Text]"/>
      <dgm:spPr/>
      <dgm:t>
        <a:bodyPr/>
        <a:lstStyle/>
        <a:p>
          <a:r>
            <a:rPr lang="en-US" dirty="0" smtClean="0"/>
            <a:t>Velocity Planning Games</a:t>
          </a:r>
          <a:endParaRPr lang="en-US" dirty="0"/>
        </a:p>
      </dgm:t>
    </dgm:pt>
    <dgm:pt modelId="{B3538BFD-149E-4A57-A73B-65FB4E78BD05}" type="parTrans" cxnId="{07D24451-EBCC-4725-B090-CEBF5DEE1BB5}">
      <dgm:prSet/>
      <dgm:spPr/>
      <dgm:t>
        <a:bodyPr/>
        <a:lstStyle/>
        <a:p>
          <a:endParaRPr lang="en-US"/>
        </a:p>
      </dgm:t>
    </dgm:pt>
    <dgm:pt modelId="{308D30AD-1C2F-4120-A1F3-894272C40954}" type="sibTrans" cxnId="{07D24451-EBCC-4725-B090-CEBF5DEE1BB5}">
      <dgm:prSet/>
      <dgm:spPr/>
      <dgm:t>
        <a:bodyPr/>
        <a:lstStyle/>
        <a:p>
          <a:endParaRPr lang="en-US"/>
        </a:p>
      </dgm:t>
    </dgm:pt>
    <dgm:pt modelId="{75BA534B-A24A-400F-A982-B16776F503A3}" type="pres">
      <dgm:prSet presAssocID="{E1A9B8FB-3F75-4BE2-A163-1A6C07A4B3A3}" presName="arrowDiagram" presStyleCnt="0">
        <dgm:presLayoutVars>
          <dgm:chMax val="5"/>
          <dgm:dir/>
          <dgm:resizeHandles val="exact"/>
        </dgm:presLayoutVars>
      </dgm:prSet>
      <dgm:spPr/>
      <dgm:t>
        <a:bodyPr/>
        <a:lstStyle/>
        <a:p>
          <a:endParaRPr lang="en-AU"/>
        </a:p>
      </dgm:t>
    </dgm:pt>
    <dgm:pt modelId="{AA8FCD61-0044-4648-9785-413274E8123D}" type="pres">
      <dgm:prSet presAssocID="{E1A9B8FB-3F75-4BE2-A163-1A6C07A4B3A3}" presName="arrow" presStyleLbl="bgShp" presStyleIdx="0" presStyleCnt="1" custLinFactNeighborX="161"/>
      <dgm:spPr/>
    </dgm:pt>
    <dgm:pt modelId="{2F863F33-211E-5F45-806B-479F3441C7DA}" type="pres">
      <dgm:prSet presAssocID="{E1A9B8FB-3F75-4BE2-A163-1A6C07A4B3A3}" presName="arrowDiagram4" presStyleCnt="0"/>
      <dgm:spPr/>
    </dgm:pt>
    <dgm:pt modelId="{EA9081CA-4BEE-FB49-811C-8C164D1F6C95}" type="pres">
      <dgm:prSet presAssocID="{A8AF4C6D-B766-490A-959F-D4072E84B5A6}" presName="bullet4a" presStyleLbl="node1" presStyleIdx="0" presStyleCnt="4"/>
      <dgm:spPr/>
    </dgm:pt>
    <dgm:pt modelId="{A7E27325-A5DA-B344-978E-DBF3753211CD}" type="pres">
      <dgm:prSet presAssocID="{A8AF4C6D-B766-490A-959F-D4072E84B5A6}" presName="textBox4a" presStyleLbl="revTx" presStyleIdx="0" presStyleCnt="4">
        <dgm:presLayoutVars>
          <dgm:bulletEnabled val="1"/>
        </dgm:presLayoutVars>
      </dgm:prSet>
      <dgm:spPr/>
      <dgm:t>
        <a:bodyPr/>
        <a:lstStyle/>
        <a:p>
          <a:endParaRPr lang="en-US"/>
        </a:p>
      </dgm:t>
    </dgm:pt>
    <dgm:pt modelId="{01D7DFFD-4705-FC4B-856B-559BD44C277A}" type="pres">
      <dgm:prSet presAssocID="{3FB42EA9-B2CF-46ED-B884-1F7221399888}" presName="bullet4b" presStyleLbl="node1" presStyleIdx="1" presStyleCnt="4"/>
      <dgm:spPr/>
    </dgm:pt>
    <dgm:pt modelId="{4DE56700-0D19-B845-89C5-A6971FD3030E}" type="pres">
      <dgm:prSet presAssocID="{3FB42EA9-B2CF-46ED-B884-1F7221399888}" presName="textBox4b" presStyleLbl="revTx" presStyleIdx="1" presStyleCnt="4">
        <dgm:presLayoutVars>
          <dgm:bulletEnabled val="1"/>
        </dgm:presLayoutVars>
      </dgm:prSet>
      <dgm:spPr/>
      <dgm:t>
        <a:bodyPr/>
        <a:lstStyle/>
        <a:p>
          <a:endParaRPr lang="en-US"/>
        </a:p>
      </dgm:t>
    </dgm:pt>
    <dgm:pt modelId="{FB5BDFC4-300D-A344-B6BE-845AB9119DFF}" type="pres">
      <dgm:prSet presAssocID="{B46103A3-1B8B-4F96-96C8-D20EC240DFC8}" presName="bullet4c" presStyleLbl="node1" presStyleIdx="2" presStyleCnt="4"/>
      <dgm:spPr/>
    </dgm:pt>
    <dgm:pt modelId="{2A9F1F61-67A5-104C-B6D7-0A42E209AF26}" type="pres">
      <dgm:prSet presAssocID="{B46103A3-1B8B-4F96-96C8-D20EC240DFC8}" presName="textBox4c" presStyleLbl="revTx" presStyleIdx="2" presStyleCnt="4">
        <dgm:presLayoutVars>
          <dgm:bulletEnabled val="1"/>
        </dgm:presLayoutVars>
      </dgm:prSet>
      <dgm:spPr/>
      <dgm:t>
        <a:bodyPr/>
        <a:lstStyle/>
        <a:p>
          <a:endParaRPr lang="en-US"/>
        </a:p>
      </dgm:t>
    </dgm:pt>
    <dgm:pt modelId="{3AF79778-A544-5440-A6C8-BF1089C39B06}" type="pres">
      <dgm:prSet presAssocID="{935E6DE3-A003-46F0-96B9-8715323CD722}" presName="bullet4d" presStyleLbl="node1" presStyleIdx="3" presStyleCnt="4"/>
      <dgm:spPr/>
    </dgm:pt>
    <dgm:pt modelId="{5F6F965C-3E7E-F745-ADED-D65E9CF237FF}" type="pres">
      <dgm:prSet presAssocID="{935E6DE3-A003-46F0-96B9-8715323CD722}" presName="textBox4d" presStyleLbl="revTx" presStyleIdx="3" presStyleCnt="4">
        <dgm:presLayoutVars>
          <dgm:bulletEnabled val="1"/>
        </dgm:presLayoutVars>
      </dgm:prSet>
      <dgm:spPr/>
      <dgm:t>
        <a:bodyPr/>
        <a:lstStyle/>
        <a:p>
          <a:endParaRPr lang="en-US"/>
        </a:p>
      </dgm:t>
    </dgm:pt>
  </dgm:ptLst>
  <dgm:cxnLst>
    <dgm:cxn modelId="{EA0A817A-56C4-42BA-937B-627B668C09E1}" srcId="{E1A9B8FB-3F75-4BE2-A163-1A6C07A4B3A3}" destId="{A8AF4C6D-B766-490A-959F-D4072E84B5A6}" srcOrd="0" destOrd="0" parTransId="{3567761B-0738-467B-BD57-8B9CA6BFF949}" sibTransId="{2C636F63-7219-4ACE-9E96-6BA3071BC884}"/>
    <dgm:cxn modelId="{01F16DB5-12A6-1747-A766-587564398EDC}" type="presOf" srcId="{935E6DE3-A003-46F0-96B9-8715323CD722}" destId="{5F6F965C-3E7E-F745-ADED-D65E9CF237FF}" srcOrd="0" destOrd="0" presId="urn:microsoft.com/office/officeart/2005/8/layout/arrow2"/>
    <dgm:cxn modelId="{914A46CE-DF37-F947-9899-4E17D41A64F2}" type="presOf" srcId="{3FB42EA9-B2CF-46ED-B884-1F7221399888}" destId="{4DE56700-0D19-B845-89C5-A6971FD3030E}" srcOrd="0" destOrd="0" presId="urn:microsoft.com/office/officeart/2005/8/layout/arrow2"/>
    <dgm:cxn modelId="{66A98EE5-4073-4F99-AF03-2EB673E8E4AB}" srcId="{E1A9B8FB-3F75-4BE2-A163-1A6C07A4B3A3}" destId="{B46103A3-1B8B-4F96-96C8-D20EC240DFC8}" srcOrd="2" destOrd="0" parTransId="{FA0742B3-D9F3-4897-B7C4-314F2BD127FD}" sibTransId="{83DD677A-1E96-4685-B079-97348DF1794F}"/>
    <dgm:cxn modelId="{666567AF-3732-41C1-8868-A3FC68C9D654}" srcId="{E1A9B8FB-3F75-4BE2-A163-1A6C07A4B3A3}" destId="{935E6DE3-A003-46F0-96B9-8715323CD722}" srcOrd="3" destOrd="0" parTransId="{5C368E24-5AFF-4D6E-9C60-9CEEB2C94FD0}" sibTransId="{C900D846-03AE-45EF-B8B4-DC4112045A06}"/>
    <dgm:cxn modelId="{8EDBD61E-3994-A84E-9B95-4093ECF7E60D}" type="presOf" srcId="{E1A9B8FB-3F75-4BE2-A163-1A6C07A4B3A3}" destId="{75BA534B-A24A-400F-A982-B16776F503A3}" srcOrd="0" destOrd="0" presId="urn:microsoft.com/office/officeart/2005/8/layout/arrow2"/>
    <dgm:cxn modelId="{466B8254-5AEE-2649-BCBB-FB24B5D53E6D}" type="presOf" srcId="{B46103A3-1B8B-4F96-96C8-D20EC240DFC8}" destId="{2A9F1F61-67A5-104C-B6D7-0A42E209AF26}" srcOrd="0" destOrd="0" presId="urn:microsoft.com/office/officeart/2005/8/layout/arrow2"/>
    <dgm:cxn modelId="{9E24B9C2-CB8F-B944-B594-A5BC3F00C1DD}" type="presOf" srcId="{A8AF4C6D-B766-490A-959F-D4072E84B5A6}" destId="{A7E27325-A5DA-B344-978E-DBF3753211CD}" srcOrd="0" destOrd="0" presId="urn:microsoft.com/office/officeart/2005/8/layout/arrow2"/>
    <dgm:cxn modelId="{07D24451-EBCC-4725-B090-CEBF5DEE1BB5}" srcId="{E1A9B8FB-3F75-4BE2-A163-1A6C07A4B3A3}" destId="{3FB42EA9-B2CF-46ED-B884-1F7221399888}" srcOrd="1" destOrd="0" parTransId="{B3538BFD-149E-4A57-A73B-65FB4E78BD05}" sibTransId="{308D30AD-1C2F-4120-A1F3-894272C40954}"/>
    <dgm:cxn modelId="{4D281BF1-118A-494E-898E-B99596EF8EC2}" type="presParOf" srcId="{75BA534B-A24A-400F-A982-B16776F503A3}" destId="{AA8FCD61-0044-4648-9785-413274E8123D}" srcOrd="0" destOrd="0" presId="urn:microsoft.com/office/officeart/2005/8/layout/arrow2"/>
    <dgm:cxn modelId="{3C39F347-D55C-0744-AAF3-60D57C762DF9}" type="presParOf" srcId="{75BA534B-A24A-400F-A982-B16776F503A3}" destId="{2F863F33-211E-5F45-806B-479F3441C7DA}" srcOrd="1" destOrd="0" presId="urn:microsoft.com/office/officeart/2005/8/layout/arrow2"/>
    <dgm:cxn modelId="{C5C74BE3-DBF9-5747-A0D7-3C22DA204310}" type="presParOf" srcId="{2F863F33-211E-5F45-806B-479F3441C7DA}" destId="{EA9081CA-4BEE-FB49-811C-8C164D1F6C95}" srcOrd="0" destOrd="0" presId="urn:microsoft.com/office/officeart/2005/8/layout/arrow2"/>
    <dgm:cxn modelId="{DF7A0509-96D6-4743-BF9F-5656E624C3D0}" type="presParOf" srcId="{2F863F33-211E-5F45-806B-479F3441C7DA}" destId="{A7E27325-A5DA-B344-978E-DBF3753211CD}" srcOrd="1" destOrd="0" presId="urn:microsoft.com/office/officeart/2005/8/layout/arrow2"/>
    <dgm:cxn modelId="{C1EB4D8D-9FDF-FC45-BA91-5199925C21F6}" type="presParOf" srcId="{2F863F33-211E-5F45-806B-479F3441C7DA}" destId="{01D7DFFD-4705-FC4B-856B-559BD44C277A}" srcOrd="2" destOrd="0" presId="urn:microsoft.com/office/officeart/2005/8/layout/arrow2"/>
    <dgm:cxn modelId="{D2A78715-7FE4-424F-B040-A518C3BFBAF5}" type="presParOf" srcId="{2F863F33-211E-5F45-806B-479F3441C7DA}" destId="{4DE56700-0D19-B845-89C5-A6971FD3030E}" srcOrd="3" destOrd="0" presId="urn:microsoft.com/office/officeart/2005/8/layout/arrow2"/>
    <dgm:cxn modelId="{D95C0588-3475-F041-B7B8-4F1FDB681236}" type="presParOf" srcId="{2F863F33-211E-5F45-806B-479F3441C7DA}" destId="{FB5BDFC4-300D-A344-B6BE-845AB9119DFF}" srcOrd="4" destOrd="0" presId="urn:microsoft.com/office/officeart/2005/8/layout/arrow2"/>
    <dgm:cxn modelId="{0CD2C450-131F-3C49-BF2E-BCB6D087E8CF}" type="presParOf" srcId="{2F863F33-211E-5F45-806B-479F3441C7DA}" destId="{2A9F1F61-67A5-104C-B6D7-0A42E209AF26}" srcOrd="5" destOrd="0" presId="urn:microsoft.com/office/officeart/2005/8/layout/arrow2"/>
    <dgm:cxn modelId="{A3B85E69-69A9-0240-A7EA-783F0C7ADAC7}" type="presParOf" srcId="{2F863F33-211E-5F45-806B-479F3441C7DA}" destId="{3AF79778-A544-5440-A6C8-BF1089C39B06}" srcOrd="6" destOrd="0" presId="urn:microsoft.com/office/officeart/2005/8/layout/arrow2"/>
    <dgm:cxn modelId="{9F83850E-FC3A-EF4E-AC3E-4E17C842C3FC}" type="presParOf" srcId="{2F863F33-211E-5F45-806B-479F3441C7DA}" destId="{5F6F965C-3E7E-F745-ADED-D65E9CF237FF}" srcOrd="7" destOrd="0" presId="urn:microsoft.com/office/officeart/2005/8/layout/arrow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1B52F69-DE55-4F4B-BBA3-B8BAF5584D4D}" type="doc">
      <dgm:prSet loTypeId="urn:microsoft.com/office/officeart/2005/8/layout/cycle1" loCatId="cycle" qsTypeId="urn:microsoft.com/office/officeart/2005/8/quickstyle/simple4" qsCatId="simple" csTypeId="urn:microsoft.com/office/officeart/2005/8/colors/accent1_2" csCatId="accent1" phldr="1"/>
      <dgm:spPr/>
      <dgm:t>
        <a:bodyPr/>
        <a:lstStyle/>
        <a:p>
          <a:endParaRPr lang="en-US"/>
        </a:p>
      </dgm:t>
    </dgm:pt>
    <dgm:pt modelId="{B5D1F394-29C9-7145-B34D-F9E37A72DD20}">
      <dgm:prSet phldrT="[Text]" custT="1"/>
      <dgm:spPr/>
      <dgm:t>
        <a:bodyPr/>
        <a:lstStyle/>
        <a:p>
          <a:r>
            <a:rPr lang="en-US" sz="2000" dirty="0" err="1" smtClean="0">
              <a:latin typeface="Calibri" pitchFamily="34" charset="0"/>
              <a:cs typeface="Calibri" pitchFamily="34" charset="0"/>
            </a:rPr>
            <a:t>Devs</a:t>
          </a:r>
          <a:r>
            <a:rPr lang="en-US" sz="2000" dirty="0" smtClean="0">
              <a:latin typeface="Calibri" pitchFamily="34" charset="0"/>
              <a:cs typeface="Calibri" pitchFamily="34" charset="0"/>
            </a:rPr>
            <a:t> select cards they think a </a:t>
          </a:r>
          <a:r>
            <a:rPr lang="en-US" sz="2000" u="sng" dirty="0" smtClean="0">
              <a:latin typeface="Calibri" pitchFamily="34" charset="0"/>
              <a:cs typeface="Calibri" pitchFamily="34" charset="0"/>
            </a:rPr>
            <a:t>pair</a:t>
          </a:r>
          <a:r>
            <a:rPr lang="en-US" sz="2000" u="none" dirty="0" smtClean="0">
              <a:latin typeface="Calibri" pitchFamily="34" charset="0"/>
              <a:cs typeface="Calibri" pitchFamily="34" charset="0"/>
            </a:rPr>
            <a:t> </a:t>
          </a:r>
          <a:r>
            <a:rPr lang="en-US" sz="2000" dirty="0" smtClean="0">
              <a:latin typeface="Calibri" pitchFamily="34" charset="0"/>
              <a:cs typeface="Calibri" pitchFamily="34" charset="0"/>
            </a:rPr>
            <a:t>can get “done” within an iteration</a:t>
          </a:r>
          <a:endParaRPr lang="en-US" sz="2000" dirty="0">
            <a:latin typeface="Calibri" pitchFamily="34" charset="0"/>
            <a:cs typeface="Calibri" pitchFamily="34" charset="0"/>
          </a:endParaRPr>
        </a:p>
      </dgm:t>
    </dgm:pt>
    <dgm:pt modelId="{CE029786-EC5A-4149-87F4-135B7DC137CC}" type="parTrans" cxnId="{8A5BD496-2CC9-CB48-87B5-566ADAF09483}">
      <dgm:prSet/>
      <dgm:spPr/>
      <dgm:t>
        <a:bodyPr/>
        <a:lstStyle/>
        <a:p>
          <a:endParaRPr lang="en-US">
            <a:latin typeface="Calibri" pitchFamily="34" charset="0"/>
            <a:cs typeface="Calibri" pitchFamily="34" charset="0"/>
          </a:endParaRPr>
        </a:p>
      </dgm:t>
    </dgm:pt>
    <dgm:pt modelId="{686C5708-9FDA-C34D-B589-74E467CDF10F}" type="sibTrans" cxnId="{8A5BD496-2CC9-CB48-87B5-566ADAF09483}">
      <dgm:prSet/>
      <dgm:spPr/>
      <dgm:t>
        <a:bodyPr/>
        <a:lstStyle/>
        <a:p>
          <a:endParaRPr lang="en-US">
            <a:latin typeface="Calibri" pitchFamily="34" charset="0"/>
            <a:cs typeface="Calibri" pitchFamily="34" charset="0"/>
          </a:endParaRPr>
        </a:p>
      </dgm:t>
    </dgm:pt>
    <dgm:pt modelId="{ABAACE94-E569-3341-BEE7-34DAB63BF45B}">
      <dgm:prSet phldrT="[Text]" custT="1"/>
      <dgm:spPr/>
      <dgm:t>
        <a:bodyPr/>
        <a:lstStyle/>
        <a:p>
          <a:r>
            <a:rPr lang="en-US" sz="2000" dirty="0" smtClean="0">
              <a:latin typeface="Calibri" pitchFamily="34" charset="0"/>
              <a:cs typeface="Calibri" pitchFamily="34" charset="0"/>
            </a:rPr>
            <a:t>Facilitator tallies up the total (secretly)</a:t>
          </a:r>
          <a:endParaRPr lang="en-US" sz="2000" dirty="0">
            <a:latin typeface="Calibri" pitchFamily="34" charset="0"/>
            <a:cs typeface="Calibri" pitchFamily="34" charset="0"/>
          </a:endParaRPr>
        </a:p>
      </dgm:t>
    </dgm:pt>
    <dgm:pt modelId="{FA4D8151-4375-A94C-8384-0265E99FBFA0}" type="parTrans" cxnId="{C2115181-493A-A249-9D5A-3F109B0CAE29}">
      <dgm:prSet/>
      <dgm:spPr/>
      <dgm:t>
        <a:bodyPr/>
        <a:lstStyle/>
        <a:p>
          <a:endParaRPr lang="en-US">
            <a:latin typeface="Calibri" pitchFamily="34" charset="0"/>
            <a:cs typeface="Calibri" pitchFamily="34" charset="0"/>
          </a:endParaRPr>
        </a:p>
      </dgm:t>
    </dgm:pt>
    <dgm:pt modelId="{FB801350-8D9A-AC4E-8F0A-63A3F0436729}" type="sibTrans" cxnId="{C2115181-493A-A249-9D5A-3F109B0CAE29}">
      <dgm:prSet/>
      <dgm:spPr/>
      <dgm:t>
        <a:bodyPr/>
        <a:lstStyle/>
        <a:p>
          <a:endParaRPr lang="en-US">
            <a:latin typeface="Calibri" pitchFamily="34" charset="0"/>
            <a:cs typeface="Calibri" pitchFamily="34" charset="0"/>
          </a:endParaRPr>
        </a:p>
      </dgm:t>
    </dgm:pt>
    <dgm:pt modelId="{B26611EA-4918-2A4E-A1D3-9750475EE9B2}">
      <dgm:prSet phldrT="[Text]" custT="1"/>
      <dgm:spPr/>
      <dgm:t>
        <a:bodyPr/>
        <a:lstStyle/>
        <a:p>
          <a:r>
            <a:rPr lang="en-US" sz="2000" dirty="0" smtClean="0">
              <a:latin typeface="Calibri" pitchFamily="34" charset="0"/>
              <a:cs typeface="Calibri" pitchFamily="34" charset="0"/>
            </a:rPr>
            <a:t>Facilitator lays out sampling of stories</a:t>
          </a:r>
          <a:endParaRPr lang="en-US" sz="2000" dirty="0">
            <a:latin typeface="Calibri" pitchFamily="34" charset="0"/>
            <a:cs typeface="Calibri" pitchFamily="34" charset="0"/>
          </a:endParaRPr>
        </a:p>
      </dgm:t>
    </dgm:pt>
    <dgm:pt modelId="{4CAE58A0-3F89-CF44-B8C3-7D05E75187EF}" type="parTrans" cxnId="{29AA304C-85A8-5D43-AC9F-B2FC0B60BD22}">
      <dgm:prSet/>
      <dgm:spPr/>
      <dgm:t>
        <a:bodyPr/>
        <a:lstStyle/>
        <a:p>
          <a:endParaRPr lang="en-US">
            <a:latin typeface="Calibri" pitchFamily="34" charset="0"/>
            <a:cs typeface="Calibri" pitchFamily="34" charset="0"/>
          </a:endParaRPr>
        </a:p>
      </dgm:t>
    </dgm:pt>
    <dgm:pt modelId="{9D12FF56-9ED7-5F4A-BBFA-8E8DA269C684}" type="sibTrans" cxnId="{29AA304C-85A8-5D43-AC9F-B2FC0B60BD22}">
      <dgm:prSet/>
      <dgm:spPr/>
      <dgm:t>
        <a:bodyPr/>
        <a:lstStyle/>
        <a:p>
          <a:endParaRPr lang="en-US">
            <a:latin typeface="Calibri" pitchFamily="34" charset="0"/>
            <a:cs typeface="Calibri" pitchFamily="34" charset="0"/>
          </a:endParaRPr>
        </a:p>
      </dgm:t>
    </dgm:pt>
    <dgm:pt modelId="{A59F4909-562F-CA46-A7DB-990F16E71150}" type="pres">
      <dgm:prSet presAssocID="{C1B52F69-DE55-4F4B-BBA3-B8BAF5584D4D}" presName="cycle" presStyleCnt="0">
        <dgm:presLayoutVars>
          <dgm:dir/>
          <dgm:resizeHandles val="exact"/>
        </dgm:presLayoutVars>
      </dgm:prSet>
      <dgm:spPr/>
      <dgm:t>
        <a:bodyPr/>
        <a:lstStyle/>
        <a:p>
          <a:endParaRPr lang="en-US"/>
        </a:p>
      </dgm:t>
    </dgm:pt>
    <dgm:pt modelId="{D6106563-897A-374C-AA13-B37A0F077D06}" type="pres">
      <dgm:prSet presAssocID="{B5D1F394-29C9-7145-B34D-F9E37A72DD20}" presName="dummy" presStyleCnt="0"/>
      <dgm:spPr/>
    </dgm:pt>
    <dgm:pt modelId="{CF04E4C6-4829-3345-B7CA-419AFAD5026D}" type="pres">
      <dgm:prSet presAssocID="{B5D1F394-29C9-7145-B34D-F9E37A72DD20}" presName="node" presStyleLbl="revTx" presStyleIdx="0" presStyleCnt="3" custRadScaleRad="106400" custRadScaleInc="4926">
        <dgm:presLayoutVars>
          <dgm:bulletEnabled val="1"/>
        </dgm:presLayoutVars>
      </dgm:prSet>
      <dgm:spPr/>
      <dgm:t>
        <a:bodyPr/>
        <a:lstStyle/>
        <a:p>
          <a:endParaRPr lang="en-US"/>
        </a:p>
      </dgm:t>
    </dgm:pt>
    <dgm:pt modelId="{AEF29B62-6F63-4D4E-A258-52045D031096}" type="pres">
      <dgm:prSet presAssocID="{686C5708-9FDA-C34D-B589-74E467CDF10F}" presName="sibTrans" presStyleLbl="node1" presStyleIdx="0" presStyleCnt="3"/>
      <dgm:spPr/>
      <dgm:t>
        <a:bodyPr/>
        <a:lstStyle/>
        <a:p>
          <a:endParaRPr lang="en-US"/>
        </a:p>
      </dgm:t>
    </dgm:pt>
    <dgm:pt modelId="{56F472A6-A152-0B4E-9318-20C6478DA8E7}" type="pres">
      <dgm:prSet presAssocID="{ABAACE94-E569-3341-BEE7-34DAB63BF45B}" presName="dummy" presStyleCnt="0"/>
      <dgm:spPr/>
    </dgm:pt>
    <dgm:pt modelId="{E409A82D-CCE3-1543-AF3C-2817E012E20A}" type="pres">
      <dgm:prSet presAssocID="{ABAACE94-E569-3341-BEE7-34DAB63BF45B}" presName="node" presStyleLbl="revTx" presStyleIdx="1" presStyleCnt="3">
        <dgm:presLayoutVars>
          <dgm:bulletEnabled val="1"/>
        </dgm:presLayoutVars>
      </dgm:prSet>
      <dgm:spPr/>
      <dgm:t>
        <a:bodyPr/>
        <a:lstStyle/>
        <a:p>
          <a:endParaRPr lang="en-US"/>
        </a:p>
      </dgm:t>
    </dgm:pt>
    <dgm:pt modelId="{78F66357-1B9E-944E-A44F-D7FF07F93A75}" type="pres">
      <dgm:prSet presAssocID="{FB801350-8D9A-AC4E-8F0A-63A3F0436729}" presName="sibTrans" presStyleLbl="node1" presStyleIdx="1" presStyleCnt="3"/>
      <dgm:spPr/>
      <dgm:t>
        <a:bodyPr/>
        <a:lstStyle/>
        <a:p>
          <a:endParaRPr lang="en-US"/>
        </a:p>
      </dgm:t>
    </dgm:pt>
    <dgm:pt modelId="{2D7FFC60-B601-E744-AAFF-E0C9DF0F126F}" type="pres">
      <dgm:prSet presAssocID="{B26611EA-4918-2A4E-A1D3-9750475EE9B2}" presName="dummy" presStyleCnt="0"/>
      <dgm:spPr/>
    </dgm:pt>
    <dgm:pt modelId="{56D65204-856F-3F44-9797-6CC1E3002A37}" type="pres">
      <dgm:prSet presAssocID="{B26611EA-4918-2A4E-A1D3-9750475EE9B2}" presName="node" presStyleLbl="revTx" presStyleIdx="2" presStyleCnt="3">
        <dgm:presLayoutVars>
          <dgm:bulletEnabled val="1"/>
        </dgm:presLayoutVars>
      </dgm:prSet>
      <dgm:spPr/>
      <dgm:t>
        <a:bodyPr/>
        <a:lstStyle/>
        <a:p>
          <a:endParaRPr lang="en-US"/>
        </a:p>
      </dgm:t>
    </dgm:pt>
    <dgm:pt modelId="{A0B7D020-9CE4-E541-B22E-850F21078D35}" type="pres">
      <dgm:prSet presAssocID="{9D12FF56-9ED7-5F4A-BBFA-8E8DA269C684}" presName="sibTrans" presStyleLbl="node1" presStyleIdx="2" presStyleCnt="3"/>
      <dgm:spPr/>
      <dgm:t>
        <a:bodyPr/>
        <a:lstStyle/>
        <a:p>
          <a:endParaRPr lang="en-US"/>
        </a:p>
      </dgm:t>
    </dgm:pt>
  </dgm:ptLst>
  <dgm:cxnLst>
    <dgm:cxn modelId="{A00ECA2E-53B5-E94B-B862-B49E5B12BB90}" type="presOf" srcId="{C1B52F69-DE55-4F4B-BBA3-B8BAF5584D4D}" destId="{A59F4909-562F-CA46-A7DB-990F16E71150}" srcOrd="0" destOrd="0" presId="urn:microsoft.com/office/officeart/2005/8/layout/cycle1"/>
    <dgm:cxn modelId="{478ACCB0-6E27-9247-BE12-472D5E442AF6}" type="presOf" srcId="{B26611EA-4918-2A4E-A1D3-9750475EE9B2}" destId="{56D65204-856F-3F44-9797-6CC1E3002A37}" srcOrd="0" destOrd="0" presId="urn:microsoft.com/office/officeart/2005/8/layout/cycle1"/>
    <dgm:cxn modelId="{AC251880-323C-A54A-A3B7-7074F6F2B246}" type="presOf" srcId="{B5D1F394-29C9-7145-B34D-F9E37A72DD20}" destId="{CF04E4C6-4829-3345-B7CA-419AFAD5026D}" srcOrd="0" destOrd="0" presId="urn:microsoft.com/office/officeart/2005/8/layout/cycle1"/>
    <dgm:cxn modelId="{8A5BD496-2CC9-CB48-87B5-566ADAF09483}" srcId="{C1B52F69-DE55-4F4B-BBA3-B8BAF5584D4D}" destId="{B5D1F394-29C9-7145-B34D-F9E37A72DD20}" srcOrd="0" destOrd="0" parTransId="{CE029786-EC5A-4149-87F4-135B7DC137CC}" sibTransId="{686C5708-9FDA-C34D-B589-74E467CDF10F}"/>
    <dgm:cxn modelId="{DF01D6AA-2F9F-0F48-9A7C-2BEAF9A4EE28}" type="presOf" srcId="{9D12FF56-9ED7-5F4A-BBFA-8E8DA269C684}" destId="{A0B7D020-9CE4-E541-B22E-850F21078D35}" srcOrd="0" destOrd="0" presId="urn:microsoft.com/office/officeart/2005/8/layout/cycle1"/>
    <dgm:cxn modelId="{29AA304C-85A8-5D43-AC9F-B2FC0B60BD22}" srcId="{C1B52F69-DE55-4F4B-BBA3-B8BAF5584D4D}" destId="{B26611EA-4918-2A4E-A1D3-9750475EE9B2}" srcOrd="2" destOrd="0" parTransId="{4CAE58A0-3F89-CF44-B8C3-7D05E75187EF}" sibTransId="{9D12FF56-9ED7-5F4A-BBFA-8E8DA269C684}"/>
    <dgm:cxn modelId="{C2115181-493A-A249-9D5A-3F109B0CAE29}" srcId="{C1B52F69-DE55-4F4B-BBA3-B8BAF5584D4D}" destId="{ABAACE94-E569-3341-BEE7-34DAB63BF45B}" srcOrd="1" destOrd="0" parTransId="{FA4D8151-4375-A94C-8384-0265E99FBFA0}" sibTransId="{FB801350-8D9A-AC4E-8F0A-63A3F0436729}"/>
    <dgm:cxn modelId="{E5102C7C-0A71-2245-B413-11000AE3D2E0}" type="presOf" srcId="{FB801350-8D9A-AC4E-8F0A-63A3F0436729}" destId="{78F66357-1B9E-944E-A44F-D7FF07F93A75}" srcOrd="0" destOrd="0" presId="urn:microsoft.com/office/officeart/2005/8/layout/cycle1"/>
    <dgm:cxn modelId="{94FA651F-D3D6-2143-9031-5A7D3DC3D9F0}" type="presOf" srcId="{ABAACE94-E569-3341-BEE7-34DAB63BF45B}" destId="{E409A82D-CCE3-1543-AF3C-2817E012E20A}" srcOrd="0" destOrd="0" presId="urn:microsoft.com/office/officeart/2005/8/layout/cycle1"/>
    <dgm:cxn modelId="{E5396221-87A2-284C-BFF2-037DE691AAD5}" type="presOf" srcId="{686C5708-9FDA-C34D-B589-74E467CDF10F}" destId="{AEF29B62-6F63-4D4E-A258-52045D031096}" srcOrd="0" destOrd="0" presId="urn:microsoft.com/office/officeart/2005/8/layout/cycle1"/>
    <dgm:cxn modelId="{517A8F90-9036-124C-9E12-095F9FC6A5C5}" type="presParOf" srcId="{A59F4909-562F-CA46-A7DB-990F16E71150}" destId="{D6106563-897A-374C-AA13-B37A0F077D06}" srcOrd="0" destOrd="0" presId="urn:microsoft.com/office/officeart/2005/8/layout/cycle1"/>
    <dgm:cxn modelId="{986D54C1-0836-C544-9ECE-22B358DAFAC7}" type="presParOf" srcId="{A59F4909-562F-CA46-A7DB-990F16E71150}" destId="{CF04E4C6-4829-3345-B7CA-419AFAD5026D}" srcOrd="1" destOrd="0" presId="urn:microsoft.com/office/officeart/2005/8/layout/cycle1"/>
    <dgm:cxn modelId="{17B2D271-5578-A545-A1A5-C97EECBAE930}" type="presParOf" srcId="{A59F4909-562F-CA46-A7DB-990F16E71150}" destId="{AEF29B62-6F63-4D4E-A258-52045D031096}" srcOrd="2" destOrd="0" presId="urn:microsoft.com/office/officeart/2005/8/layout/cycle1"/>
    <dgm:cxn modelId="{30FE5FBF-46A2-904F-89EE-0F02BD7E22F0}" type="presParOf" srcId="{A59F4909-562F-CA46-A7DB-990F16E71150}" destId="{56F472A6-A152-0B4E-9318-20C6478DA8E7}" srcOrd="3" destOrd="0" presId="urn:microsoft.com/office/officeart/2005/8/layout/cycle1"/>
    <dgm:cxn modelId="{FDC4643E-30B8-204D-94E6-DE52054953F2}" type="presParOf" srcId="{A59F4909-562F-CA46-A7DB-990F16E71150}" destId="{E409A82D-CCE3-1543-AF3C-2817E012E20A}" srcOrd="4" destOrd="0" presId="urn:microsoft.com/office/officeart/2005/8/layout/cycle1"/>
    <dgm:cxn modelId="{F9AC7E25-547F-6944-999D-E3794CFB2587}" type="presParOf" srcId="{A59F4909-562F-CA46-A7DB-990F16E71150}" destId="{78F66357-1B9E-944E-A44F-D7FF07F93A75}" srcOrd="5" destOrd="0" presId="urn:microsoft.com/office/officeart/2005/8/layout/cycle1"/>
    <dgm:cxn modelId="{32EDCD84-600B-5E44-B95E-69B22AEA8577}" type="presParOf" srcId="{A59F4909-562F-CA46-A7DB-990F16E71150}" destId="{2D7FFC60-B601-E744-AAFF-E0C9DF0F126F}" srcOrd="6" destOrd="0" presId="urn:microsoft.com/office/officeart/2005/8/layout/cycle1"/>
    <dgm:cxn modelId="{5D78EECD-AED4-2C4A-8CA3-BD5D9A044D12}" type="presParOf" srcId="{A59F4909-562F-CA46-A7DB-990F16E71150}" destId="{56D65204-856F-3F44-9797-6CC1E3002A37}" srcOrd="7" destOrd="0" presId="urn:microsoft.com/office/officeart/2005/8/layout/cycle1"/>
    <dgm:cxn modelId="{3774DFB2-7C07-B640-BED6-77753295468E}" type="presParOf" srcId="{A59F4909-562F-CA46-A7DB-990F16E71150}" destId="{A0B7D020-9CE4-E541-B22E-850F21078D35}" srcOrd="8" destOrd="0" presId="urn:microsoft.com/office/officeart/2005/8/layout/cycle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8FCD61-0044-4648-9785-413274E8123D}">
      <dsp:nvSpPr>
        <dsp:cNvPr id="0" name=""/>
        <dsp:cNvSpPr/>
      </dsp:nvSpPr>
      <dsp:spPr>
        <a:xfrm>
          <a:off x="0" y="7143"/>
          <a:ext cx="8229600" cy="5143500"/>
        </a:xfrm>
        <a:prstGeom prst="swooshArrow">
          <a:avLst>
            <a:gd name="adj1" fmla="val 25000"/>
            <a:gd name="adj2" fmla="val 25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A9081CA-4BEE-FB49-811C-8C164D1F6C95}">
      <dsp:nvSpPr>
        <dsp:cNvPr id="0" name=""/>
        <dsp:cNvSpPr/>
      </dsp:nvSpPr>
      <dsp:spPr>
        <a:xfrm>
          <a:off x="810615" y="3831850"/>
          <a:ext cx="189280" cy="189280"/>
        </a:xfrm>
        <a:prstGeom prst="ellipse">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7E27325-A5DA-B344-978E-DBF3753211CD}">
      <dsp:nvSpPr>
        <dsp:cNvPr id="0" name=""/>
        <dsp:cNvSpPr/>
      </dsp:nvSpPr>
      <dsp:spPr>
        <a:xfrm>
          <a:off x="905256" y="3926490"/>
          <a:ext cx="1407261" cy="12241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0296" tIns="0" rIns="0" bIns="0" numCol="1" spcCol="1270" anchor="t" anchorCtr="0">
          <a:noAutofit/>
        </a:bodyPr>
        <a:lstStyle/>
        <a:p>
          <a:pPr lvl="0" algn="l" defTabSz="1111250">
            <a:lnSpc>
              <a:spcPct val="90000"/>
            </a:lnSpc>
            <a:spcBef>
              <a:spcPct val="0"/>
            </a:spcBef>
            <a:spcAft>
              <a:spcPct val="35000"/>
            </a:spcAft>
          </a:pPr>
          <a:r>
            <a:rPr lang="en-US" sz="2500" kern="1200" dirty="0" smtClean="0"/>
            <a:t>Educated Guess</a:t>
          </a:r>
          <a:endParaRPr lang="en-US" sz="2500" kern="1200" dirty="0"/>
        </a:p>
      </dsp:txBody>
      <dsp:txXfrm>
        <a:off x="905256" y="3926490"/>
        <a:ext cx="1407261" cy="1224153"/>
      </dsp:txXfrm>
    </dsp:sp>
    <dsp:sp modelId="{01D7DFFD-4705-FC4B-856B-559BD44C277A}">
      <dsp:nvSpPr>
        <dsp:cNvPr id="0" name=""/>
        <dsp:cNvSpPr/>
      </dsp:nvSpPr>
      <dsp:spPr>
        <a:xfrm>
          <a:off x="2147925" y="2635471"/>
          <a:ext cx="329184" cy="329184"/>
        </a:xfrm>
        <a:prstGeom prst="ellipse">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DE56700-0D19-B845-89C5-A6971FD3030E}">
      <dsp:nvSpPr>
        <dsp:cNvPr id="0" name=""/>
        <dsp:cNvSpPr/>
      </dsp:nvSpPr>
      <dsp:spPr>
        <a:xfrm>
          <a:off x="2312517" y="2800063"/>
          <a:ext cx="1728216" cy="23505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4428" tIns="0" rIns="0" bIns="0" numCol="1" spcCol="1270" anchor="t" anchorCtr="0">
          <a:noAutofit/>
        </a:bodyPr>
        <a:lstStyle/>
        <a:p>
          <a:pPr lvl="0" algn="l" defTabSz="1111250">
            <a:lnSpc>
              <a:spcPct val="90000"/>
            </a:lnSpc>
            <a:spcBef>
              <a:spcPct val="0"/>
            </a:spcBef>
            <a:spcAft>
              <a:spcPct val="35000"/>
            </a:spcAft>
          </a:pPr>
          <a:r>
            <a:rPr lang="en-US" sz="2500" kern="1200" dirty="0" smtClean="0"/>
            <a:t>Velocity Planning Games</a:t>
          </a:r>
          <a:endParaRPr lang="en-US" sz="2500" kern="1200" dirty="0"/>
        </a:p>
      </dsp:txBody>
      <dsp:txXfrm>
        <a:off x="2312517" y="2800063"/>
        <a:ext cx="1728216" cy="2350579"/>
      </dsp:txXfrm>
    </dsp:sp>
    <dsp:sp modelId="{FB5BDFC4-300D-A344-B6BE-845AB9119DFF}">
      <dsp:nvSpPr>
        <dsp:cNvPr id="0" name=""/>
        <dsp:cNvSpPr/>
      </dsp:nvSpPr>
      <dsp:spPr>
        <a:xfrm>
          <a:off x="3855567" y="1753876"/>
          <a:ext cx="436168" cy="436168"/>
        </a:xfrm>
        <a:prstGeom prst="ellipse">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A9F1F61-67A5-104C-B6D7-0A42E209AF26}">
      <dsp:nvSpPr>
        <dsp:cNvPr id="0" name=""/>
        <dsp:cNvSpPr/>
      </dsp:nvSpPr>
      <dsp:spPr>
        <a:xfrm>
          <a:off x="4073652" y="1971960"/>
          <a:ext cx="1728216" cy="31786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1117" tIns="0" rIns="0" bIns="0" numCol="1" spcCol="1270" anchor="t" anchorCtr="0">
          <a:noAutofit/>
        </a:bodyPr>
        <a:lstStyle/>
        <a:p>
          <a:pPr lvl="0" algn="l" defTabSz="1111250">
            <a:lnSpc>
              <a:spcPct val="90000"/>
            </a:lnSpc>
            <a:spcBef>
              <a:spcPct val="0"/>
            </a:spcBef>
            <a:spcAft>
              <a:spcPct val="35000"/>
            </a:spcAft>
          </a:pPr>
          <a:r>
            <a:rPr lang="en-US" sz="2500" kern="1200" dirty="0" smtClean="0"/>
            <a:t>Trial Iterations</a:t>
          </a:r>
          <a:endParaRPr lang="en-US" sz="2500" kern="1200" dirty="0"/>
        </a:p>
      </dsp:txBody>
      <dsp:txXfrm>
        <a:off x="4073652" y="1971960"/>
        <a:ext cx="1728216" cy="3178683"/>
      </dsp:txXfrm>
    </dsp:sp>
    <dsp:sp modelId="{3AF79778-A544-5440-A6C8-BF1089C39B06}">
      <dsp:nvSpPr>
        <dsp:cNvPr id="0" name=""/>
        <dsp:cNvSpPr/>
      </dsp:nvSpPr>
      <dsp:spPr>
        <a:xfrm>
          <a:off x="5715457" y="1170603"/>
          <a:ext cx="584301" cy="584301"/>
        </a:xfrm>
        <a:prstGeom prst="ellipse">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F6F965C-3E7E-F745-ADED-D65E9CF237FF}">
      <dsp:nvSpPr>
        <dsp:cNvPr id="0" name=""/>
        <dsp:cNvSpPr/>
      </dsp:nvSpPr>
      <dsp:spPr>
        <a:xfrm>
          <a:off x="6007608" y="1462753"/>
          <a:ext cx="1728216" cy="36878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9609" tIns="0" rIns="0" bIns="0" numCol="1" spcCol="1270" anchor="t" anchorCtr="0">
          <a:noAutofit/>
        </a:bodyPr>
        <a:lstStyle/>
        <a:p>
          <a:pPr lvl="0" algn="l" defTabSz="1111250">
            <a:lnSpc>
              <a:spcPct val="90000"/>
            </a:lnSpc>
            <a:spcBef>
              <a:spcPct val="0"/>
            </a:spcBef>
            <a:spcAft>
              <a:spcPct val="35000"/>
            </a:spcAft>
          </a:pPr>
          <a:r>
            <a:rPr lang="en-US" sz="2500" kern="1200" dirty="0" smtClean="0"/>
            <a:t>Experience</a:t>
          </a:r>
          <a:endParaRPr lang="en-US" sz="2500" kern="1200" dirty="0"/>
        </a:p>
      </dsp:txBody>
      <dsp:txXfrm>
        <a:off x="6007608" y="1462753"/>
        <a:ext cx="1728216" cy="368788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04E4C6-4829-3345-B7CA-419AFAD5026D}">
      <dsp:nvSpPr>
        <dsp:cNvPr id="0" name=""/>
        <dsp:cNvSpPr/>
      </dsp:nvSpPr>
      <dsp:spPr>
        <a:xfrm>
          <a:off x="4518665" y="389005"/>
          <a:ext cx="1977327" cy="19773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en-US" sz="2000" kern="1200" dirty="0" err="1" smtClean="0">
              <a:latin typeface="Calibri" pitchFamily="34" charset="0"/>
              <a:cs typeface="Calibri" pitchFamily="34" charset="0"/>
            </a:rPr>
            <a:t>Devs</a:t>
          </a:r>
          <a:r>
            <a:rPr lang="en-US" sz="2000" kern="1200" dirty="0" smtClean="0">
              <a:latin typeface="Calibri" pitchFamily="34" charset="0"/>
              <a:cs typeface="Calibri" pitchFamily="34" charset="0"/>
            </a:rPr>
            <a:t> select cards they think a </a:t>
          </a:r>
          <a:r>
            <a:rPr lang="en-US" sz="2000" u="sng" kern="1200" dirty="0" smtClean="0">
              <a:latin typeface="Calibri" pitchFamily="34" charset="0"/>
              <a:cs typeface="Calibri" pitchFamily="34" charset="0"/>
            </a:rPr>
            <a:t>pair</a:t>
          </a:r>
          <a:r>
            <a:rPr lang="en-US" sz="2000" u="none" kern="1200" dirty="0" smtClean="0">
              <a:latin typeface="Calibri" pitchFamily="34" charset="0"/>
              <a:cs typeface="Calibri" pitchFamily="34" charset="0"/>
            </a:rPr>
            <a:t> </a:t>
          </a:r>
          <a:r>
            <a:rPr lang="en-US" sz="2000" kern="1200" dirty="0" smtClean="0">
              <a:latin typeface="Calibri" pitchFamily="34" charset="0"/>
              <a:cs typeface="Calibri" pitchFamily="34" charset="0"/>
            </a:rPr>
            <a:t>can get “done” within an iteration</a:t>
          </a:r>
          <a:endParaRPr lang="en-US" sz="2000" kern="1200" dirty="0">
            <a:latin typeface="Calibri" pitchFamily="34" charset="0"/>
            <a:cs typeface="Calibri" pitchFamily="34" charset="0"/>
          </a:endParaRPr>
        </a:p>
      </dsp:txBody>
      <dsp:txXfrm>
        <a:off x="4518665" y="389005"/>
        <a:ext cx="1977327" cy="1977327"/>
      </dsp:txXfrm>
    </dsp:sp>
    <dsp:sp modelId="{AEF29B62-6F63-4D4E-A258-52045D031096}">
      <dsp:nvSpPr>
        <dsp:cNvPr id="0" name=""/>
        <dsp:cNvSpPr/>
      </dsp:nvSpPr>
      <dsp:spPr>
        <a:xfrm>
          <a:off x="1486567" y="-70255"/>
          <a:ext cx="4680645" cy="4680645"/>
        </a:xfrm>
        <a:prstGeom prst="circularArrow">
          <a:avLst>
            <a:gd name="adj1" fmla="val 8238"/>
            <a:gd name="adj2" fmla="val 575203"/>
            <a:gd name="adj3" fmla="val 3223755"/>
            <a:gd name="adj4" fmla="val 172200"/>
            <a:gd name="adj5" fmla="val 9611"/>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E409A82D-CCE3-1543-AF3C-2817E012E20A}">
      <dsp:nvSpPr>
        <dsp:cNvPr id="0" name=""/>
        <dsp:cNvSpPr/>
      </dsp:nvSpPr>
      <dsp:spPr>
        <a:xfrm>
          <a:off x="2712951" y="3272929"/>
          <a:ext cx="1977327" cy="19773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en-US" sz="2000" kern="1200" dirty="0" smtClean="0">
              <a:latin typeface="Calibri" pitchFamily="34" charset="0"/>
              <a:cs typeface="Calibri" pitchFamily="34" charset="0"/>
            </a:rPr>
            <a:t>Facilitator tallies up the total (secretly)</a:t>
          </a:r>
          <a:endParaRPr lang="en-US" sz="2000" kern="1200" dirty="0">
            <a:latin typeface="Calibri" pitchFamily="34" charset="0"/>
            <a:cs typeface="Calibri" pitchFamily="34" charset="0"/>
          </a:endParaRPr>
        </a:p>
      </dsp:txBody>
      <dsp:txXfrm>
        <a:off x="2712951" y="3272929"/>
        <a:ext cx="1977327" cy="1977327"/>
      </dsp:txXfrm>
    </dsp:sp>
    <dsp:sp modelId="{78F66357-1B9E-944E-A44F-D7FF07F93A75}">
      <dsp:nvSpPr>
        <dsp:cNvPr id="0" name=""/>
        <dsp:cNvSpPr/>
      </dsp:nvSpPr>
      <dsp:spPr>
        <a:xfrm>
          <a:off x="1361292" y="-1341"/>
          <a:ext cx="4680645" cy="4680645"/>
        </a:xfrm>
        <a:prstGeom prst="circularArrow">
          <a:avLst>
            <a:gd name="adj1" fmla="val 8238"/>
            <a:gd name="adj2" fmla="val 575203"/>
            <a:gd name="adj3" fmla="val 10175879"/>
            <a:gd name="adj4" fmla="val 7256757"/>
            <a:gd name="adj5" fmla="val 9611"/>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56D65204-856F-3F44-9797-6CC1E3002A37}">
      <dsp:nvSpPr>
        <dsp:cNvPr id="0" name=""/>
        <dsp:cNvSpPr/>
      </dsp:nvSpPr>
      <dsp:spPr>
        <a:xfrm>
          <a:off x="1047919" y="389010"/>
          <a:ext cx="1977327" cy="19773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en-US" sz="2000" kern="1200" dirty="0" smtClean="0">
              <a:latin typeface="Calibri" pitchFamily="34" charset="0"/>
              <a:cs typeface="Calibri" pitchFamily="34" charset="0"/>
            </a:rPr>
            <a:t>Facilitator lays out sampling of stories</a:t>
          </a:r>
          <a:endParaRPr lang="en-US" sz="2000" kern="1200" dirty="0">
            <a:latin typeface="Calibri" pitchFamily="34" charset="0"/>
            <a:cs typeface="Calibri" pitchFamily="34" charset="0"/>
          </a:endParaRPr>
        </a:p>
      </dsp:txBody>
      <dsp:txXfrm>
        <a:off x="1047919" y="389010"/>
        <a:ext cx="1977327" cy="1977327"/>
      </dsp:txXfrm>
    </dsp:sp>
    <dsp:sp modelId="{A0B7D020-9CE4-E541-B22E-850F21078D35}">
      <dsp:nvSpPr>
        <dsp:cNvPr id="0" name=""/>
        <dsp:cNvSpPr/>
      </dsp:nvSpPr>
      <dsp:spPr>
        <a:xfrm>
          <a:off x="1521296" y="-69892"/>
          <a:ext cx="4680645" cy="4680645"/>
        </a:xfrm>
        <a:prstGeom prst="circularArrow">
          <a:avLst>
            <a:gd name="adj1" fmla="val 8238"/>
            <a:gd name="adj2" fmla="val 575203"/>
            <a:gd name="adj3" fmla="val 16823796"/>
            <a:gd name="adj4" fmla="val 14652812"/>
            <a:gd name="adj5" fmla="val 9611"/>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arrow2">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txAnchorVert" val="t"/>
                    <dgm:param type="parTxLTRAlign" val="r"/>
                    <dgm:param type="parTxRTLAlign" val="r"/>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txAnchorVert" val="t"/>
                            <dgm:param type="parTxLTRAlign" val="l"/>
                            <dgm:param type="parTxRTLAlign" val="r"/>
                          </dgm:alg>
                        </dgm:if>
                        <dgm:else name="Name15">
                          <dgm:alg type="tx">
                            <dgm:param type="txAnchorVert" val="t"/>
                            <dgm:param type="parTxLTRAlign" val="l"/>
                            <dgm:param type="parTxRTLAlign" val="l"/>
                          </dgm:alg>
                        </dgm:else>
                      </dgm:choose>
                    </dgm:if>
                    <dgm:else name="Name16">
                      <dgm:choose name="Name17">
                        <dgm:if name="Name18" axis="root des" ptType="all node" func="maxDepth" op="gt" val="1">
                          <dgm:alg type="tx">
                            <dgm:param type="txAnchorVert" val="b"/>
                            <dgm:param type="txAnchorVertCh" val="b"/>
                            <dgm:param type="parTxLTRAlign" val="l"/>
                            <dgm:param type="parTxRTLAlign" val="r"/>
                          </dgm:alg>
                        </dgm:if>
                        <dgm:else name="Name1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txAnchorVert" val="t"/>
                            <dgm:param type="parTxLTRAlign" val="l"/>
                            <dgm:param type="parTxRTLAlign" val="r"/>
                          </dgm:alg>
                        </dgm:if>
                        <dgm:else name="Name28">
                          <dgm:alg type="tx">
                            <dgm:param type="txAnchorVert" val="t"/>
                            <dgm:param type="parTxLTRAlign" val="l"/>
                            <dgm:param type="parTxRTLAlign" val="l"/>
                          </dgm:alg>
                        </dgm:else>
                      </dgm:choose>
                    </dgm:if>
                    <dgm:else name="Name29">
                      <dgm:choose name="Name30">
                        <dgm:if name="Name31" axis="root des" ptType="all node" func="maxDepth" op="gt" val="1">
                          <dgm:alg type="tx">
                            <dgm:param type="txAnchorVert" val="b"/>
                            <dgm:param type="txAnchorVertCh" val="b"/>
                            <dgm:param type="parTxLTRAlign" val="l"/>
                            <dgm:param type="parTxRTLAlign" val="r"/>
                          </dgm:alg>
                        </dgm:if>
                        <dgm:else name="Name3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txAnchorVert" val="t"/>
                            <dgm:param type="parTxLTRAlign" val="l"/>
                            <dgm:param type="parTxRTLAlign" val="r"/>
                          </dgm:alg>
                        </dgm:if>
                        <dgm:else name="Name45">
                          <dgm:alg type="tx">
                            <dgm:param type="txAnchorVert" val="t"/>
                            <dgm:param type="parTxLTRAlign" val="l"/>
                            <dgm:param type="parTxRTLAlign" val="l"/>
                          </dgm:alg>
                        </dgm:else>
                      </dgm:choose>
                    </dgm:if>
                    <dgm:else name="Name46">
                      <dgm:choose name="Name47">
                        <dgm:if name="Name48" axis="root des" ptType="all node" func="maxDepth" op="gt" val="1">
                          <dgm:alg type="tx">
                            <dgm:param type="txAnchorVert" val="b"/>
                            <dgm:param type="txAnchorVertCh" val="b"/>
                            <dgm:param type="parTxLTRAlign" val="l"/>
                            <dgm:param type="parTxRTLAlign" val="r"/>
                          </dgm:alg>
                        </dgm:if>
                        <dgm:else name="Name4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txAnchorVert" val="t"/>
                            <dgm:param type="parTxLTRAlign" val="l"/>
                            <dgm:param type="parTxRTLAlign" val="r"/>
                          </dgm:alg>
                        </dgm:if>
                        <dgm:else name="Name58">
                          <dgm:alg type="tx">
                            <dgm:param type="txAnchorVert" val="t"/>
                            <dgm:param type="parTxLTRAlign" val="l"/>
                            <dgm:param type="parTxRTLAlign" val="l"/>
                          </dgm:alg>
                        </dgm:else>
                      </dgm:choose>
                    </dgm:if>
                    <dgm:else name="Name59">
                      <dgm:choose name="Name60">
                        <dgm:if name="Name61" axis="root des" ptType="all node" func="maxDepth" op="gt" val="1">
                          <dgm:alg type="tx">
                            <dgm:param type="txAnchorVert" val="b"/>
                            <dgm:param type="txAnchorVertCh" val="b"/>
                            <dgm:param type="parTxLTRAlign" val="l"/>
                            <dgm:param type="parTxRTLAlign" val="r"/>
                          </dgm:alg>
                        </dgm:if>
                        <dgm:else name="Name6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txAnchorVert" val="t"/>
                            <dgm:param type="parTxLTRAlign" val="l"/>
                            <dgm:param type="parTxRTLAlign" val="r"/>
                          </dgm:alg>
                        </dgm:if>
                        <dgm:else name="Name71">
                          <dgm:alg type="tx">
                            <dgm:param type="txAnchorVert" val="t"/>
                            <dgm:param type="parTxLTRAlign" val="l"/>
                            <dgm:param type="parTxRTLAlign" val="l"/>
                          </dgm:alg>
                        </dgm:else>
                      </dgm:choose>
                    </dgm:if>
                    <dgm:else name="Name72">
                      <dgm:choose name="Name73">
                        <dgm:if name="Name74" axis="root des" ptType="all node" func="maxDepth" op="gt" val="1">
                          <dgm:alg type="tx">
                            <dgm:param type="txAnchorVert" val="b"/>
                            <dgm:param type="txAnchorVertCh" val="b"/>
                            <dgm:param type="parTxLTRAlign" val="l"/>
                            <dgm:param type="parTxRTLAlign" val="r"/>
                          </dgm:alg>
                        </dgm:if>
                        <dgm:else name="Name7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txAnchorVert" val="t"/>
                            <dgm:param type="parTxLTRAlign" val="l"/>
                            <dgm:param type="parTxRTLAlign" val="r"/>
                          </dgm:alg>
                        </dgm:if>
                        <dgm:else name="Name88">
                          <dgm:alg type="tx">
                            <dgm:param type="txAnchorVert" val="t"/>
                            <dgm:param type="parTxLTRAlign" val="l"/>
                            <dgm:param type="parTxRTLAlign" val="l"/>
                          </dgm:alg>
                        </dgm:else>
                      </dgm:choose>
                    </dgm:if>
                    <dgm:else name="Name89">
                      <dgm:choose name="Name90">
                        <dgm:if name="Name91" axis="root des" ptType="all node" func="maxDepth" op="gt" val="1">
                          <dgm:alg type="tx">
                            <dgm:param type="txAnchorVert" val="b"/>
                            <dgm:param type="txAnchorVertCh" val="b"/>
                            <dgm:param type="parTxLTRAlign" val="l"/>
                            <dgm:param type="parTxRTLAlign" val="r"/>
                          </dgm:alg>
                        </dgm:if>
                        <dgm:else name="Name9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txAnchorVert" val="t"/>
                            <dgm:param type="parTxLTRAlign" val="l"/>
                            <dgm:param type="parTxRTLAlign" val="r"/>
                          </dgm:alg>
                        </dgm:if>
                        <dgm:else name="Name101">
                          <dgm:alg type="tx">
                            <dgm:param type="txAnchorVert" val="t"/>
                            <dgm:param type="parTxLTRAlign" val="l"/>
                            <dgm:param type="parTxRTLAlign" val="l"/>
                          </dgm:alg>
                        </dgm:else>
                      </dgm:choose>
                    </dgm:if>
                    <dgm:else name="Name102">
                      <dgm:choose name="Name103">
                        <dgm:if name="Name104" axis="root des" ptType="all node" func="maxDepth" op="gt" val="1">
                          <dgm:alg type="tx">
                            <dgm:param type="txAnchorVert" val="b"/>
                            <dgm:param type="txAnchorVertCh" val="b"/>
                            <dgm:param type="parTxLTRAlign" val="l"/>
                            <dgm:param type="parTxRTLAlign" val="r"/>
                          </dgm:alg>
                        </dgm:if>
                        <dgm:else name="Name10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txAnchorVert" val="t"/>
                            <dgm:param type="parTxLTRAlign" val="l"/>
                            <dgm:param type="parTxRTLAlign" val="r"/>
                          </dgm:alg>
                        </dgm:if>
                        <dgm:else name="Name114">
                          <dgm:alg type="tx">
                            <dgm:param type="txAnchorVert" val="t"/>
                            <dgm:param type="parTxLTRAlign" val="l"/>
                            <dgm:param type="parTxRTLAlign" val="l"/>
                          </dgm:alg>
                        </dgm:else>
                      </dgm:choose>
                    </dgm:if>
                    <dgm:else name="Name115">
                      <dgm:choose name="Name116">
                        <dgm:if name="Name117" axis="root des" ptType="all node" func="maxDepth" op="gt" val="1">
                          <dgm:alg type="tx">
                            <dgm:param type="txAnchorVert" val="b"/>
                            <dgm:param type="txAnchorVertCh" val="b"/>
                            <dgm:param type="parTxLTRAlign" val="l"/>
                            <dgm:param type="parTxRTLAlign" val="r"/>
                          </dgm:alg>
                        </dgm:if>
                        <dgm:else name="Name11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txAnchorVert" val="t"/>
                            <dgm:param type="parTxLTRAlign" val="l"/>
                            <dgm:param type="parTxRTLAlign" val="r"/>
                          </dgm:alg>
                        </dgm:if>
                        <dgm:else name="Name127">
                          <dgm:alg type="tx">
                            <dgm:param type="txAnchorVert" val="t"/>
                            <dgm:param type="parTxLTRAlign" val="l"/>
                            <dgm:param type="parTxRTLAlign" val="l"/>
                          </dgm:alg>
                        </dgm:else>
                      </dgm:choose>
                    </dgm:if>
                    <dgm:else name="Name128">
                      <dgm:choose name="Name129">
                        <dgm:if name="Name130" axis="root des" ptType="all node" func="maxDepth" op="gt" val="1">
                          <dgm:alg type="tx">
                            <dgm:param type="txAnchorVert" val="b"/>
                            <dgm:param type="txAnchorVertCh" val="b"/>
                            <dgm:param type="parTxLTRAlign" val="l"/>
                            <dgm:param type="parTxRTLAlign" val="r"/>
                          </dgm:alg>
                        </dgm:if>
                        <dgm:else name="Name13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txAnchorVert" val="t"/>
                            <dgm:param type="parTxLTRAlign" val="l"/>
                            <dgm:param type="parTxRTLAlign" val="r"/>
                          </dgm:alg>
                        </dgm:if>
                        <dgm:else name="Name144">
                          <dgm:alg type="tx">
                            <dgm:param type="txAnchorVert" val="t"/>
                            <dgm:param type="parTxLTRAlign" val="l"/>
                            <dgm:param type="parTxRTLAlign" val="l"/>
                          </dgm:alg>
                        </dgm:else>
                      </dgm:choose>
                    </dgm:if>
                    <dgm:else name="Name145">
                      <dgm:choose name="Name146">
                        <dgm:if name="Name147" axis="root des" ptType="all node" func="maxDepth" op="gt" val="1">
                          <dgm:alg type="tx">
                            <dgm:param type="txAnchorVert" val="b"/>
                            <dgm:param type="txAnchorVertCh" val="b"/>
                            <dgm:param type="parTxLTRAlign" val="l"/>
                            <dgm:param type="parTxRTLAlign" val="r"/>
                          </dgm:alg>
                        </dgm:if>
                        <dgm:else name="Name14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txAnchorVert" val="t"/>
                            <dgm:param type="parTxLTRAlign" val="l"/>
                            <dgm:param type="parTxRTLAlign" val="r"/>
                          </dgm:alg>
                        </dgm:if>
                        <dgm:else name="Name157">
                          <dgm:alg type="tx">
                            <dgm:param type="txAnchorVert" val="t"/>
                            <dgm:param type="parTxLTRAlign" val="l"/>
                            <dgm:param type="parTxRTLAlign" val="l"/>
                          </dgm:alg>
                        </dgm:else>
                      </dgm:choose>
                    </dgm:if>
                    <dgm:else name="Name158">
                      <dgm:choose name="Name159">
                        <dgm:if name="Name160" axis="root des" ptType="all node" func="maxDepth" op="gt" val="1">
                          <dgm:alg type="tx">
                            <dgm:param type="txAnchorVert" val="b"/>
                            <dgm:param type="txAnchorVertCh" val="b"/>
                            <dgm:param type="parTxLTRAlign" val="l"/>
                            <dgm:param type="parTxRTLAlign" val="r"/>
                          </dgm:alg>
                        </dgm:if>
                        <dgm:else name="Name16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txAnchorVert" val="t"/>
                            <dgm:param type="parTxLTRAlign" val="l"/>
                            <dgm:param type="parTxRTLAlign" val="r"/>
                          </dgm:alg>
                        </dgm:if>
                        <dgm:else name="Name170">
                          <dgm:alg type="tx">
                            <dgm:param type="txAnchorVert" val="t"/>
                            <dgm:param type="parTxLTRAlign" val="l"/>
                            <dgm:param type="parTxRTLAlign" val="l"/>
                          </dgm:alg>
                        </dgm:else>
                      </dgm:choose>
                    </dgm:if>
                    <dgm:else name="Name171">
                      <dgm:choose name="Name172">
                        <dgm:if name="Name173" axis="root des" ptType="all node" func="maxDepth" op="gt" val="1">
                          <dgm:alg type="tx">
                            <dgm:param type="txAnchorVert" val="b"/>
                            <dgm:param type="txAnchorVertCh" val="b"/>
                            <dgm:param type="parTxLTRAlign" val="l"/>
                            <dgm:param type="parTxRTLAlign" val="r"/>
                          </dgm:alg>
                        </dgm:if>
                        <dgm:else name="Name174">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txAnchorVert" val="t"/>
                            <dgm:param type="parTxLTRAlign" val="l"/>
                            <dgm:param type="parTxRTLAlign" val="r"/>
                          </dgm:alg>
                        </dgm:if>
                        <dgm:else name="Name183">
                          <dgm:alg type="tx">
                            <dgm:param type="txAnchorVert" val="t"/>
                            <dgm:param type="parTxLTRAlign" val="l"/>
                            <dgm:param type="parTxRTLAlign" val="l"/>
                          </dgm:alg>
                        </dgm:else>
                      </dgm:choose>
                    </dgm:if>
                    <dgm:else name="Name184">
                      <dgm:choose name="Name185">
                        <dgm:if name="Name186" axis="root des" ptType="all node" func="maxDepth" op="gt" val="1">
                          <dgm:alg type="tx">
                            <dgm:param type="txAnchorVert" val="b"/>
                            <dgm:param type="txAnchorVertCh" val="b"/>
                            <dgm:param type="parTxLTRAlign" val="l"/>
                            <dgm:param type="parTxRTLAlign" val="r"/>
                          </dgm:alg>
                        </dgm:if>
                        <dgm:else name="Name187">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txAnchorVert" val="t"/>
                            <dgm:param type="parTxLTRAlign" val="l"/>
                            <dgm:param type="parTxRTLAlign" val="r"/>
                          </dgm:alg>
                        </dgm:if>
                        <dgm:else name="Name196">
                          <dgm:alg type="tx">
                            <dgm:param type="txAnchorVert" val="t"/>
                            <dgm:param type="parTxLTRAlign" val="l"/>
                            <dgm:param type="parTxRTLAlign" val="l"/>
                          </dgm:alg>
                        </dgm:else>
                      </dgm:choose>
                    </dgm:if>
                    <dgm:else name="Name197">
                      <dgm:choose name="Name198">
                        <dgm:if name="Name199" axis="root des" ptType="all node" func="maxDepth" op="gt" val="1">
                          <dgm:alg type="tx">
                            <dgm:param type="txAnchorVert" val="b"/>
                            <dgm:param type="txAnchorVertCh" val="b"/>
                            <dgm:param type="parTxLTRAlign" val="l"/>
                            <dgm:param type="parTxRTLAlign" val="r"/>
                          </dgm:alg>
                        </dgm:if>
                        <dgm:else name="Name200">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layout2.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793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spcBef>
                <a:spcPct val="0"/>
              </a:spcBef>
              <a:buFontTx/>
              <a:buNone/>
              <a:defRPr sz="1200">
                <a:solidFill>
                  <a:schemeClr val="tx1"/>
                </a:solidFill>
                <a:latin typeface="Arial" charset="0"/>
                <a:ea typeface="+mn-ea"/>
                <a:cs typeface="Arial" charset="0"/>
              </a:defRPr>
            </a:lvl1pPr>
          </a:lstStyle>
          <a:p>
            <a:pPr>
              <a:defRPr/>
            </a:pPr>
            <a:endParaRPr lang="en-IN"/>
          </a:p>
        </p:txBody>
      </p:sp>
      <p:sp>
        <p:nvSpPr>
          <p:cNvPr id="167939"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spcBef>
                <a:spcPct val="0"/>
              </a:spcBef>
              <a:buFontTx/>
              <a:buNone/>
              <a:defRPr sz="1200">
                <a:solidFill>
                  <a:schemeClr val="tx1"/>
                </a:solidFill>
              </a:defRPr>
            </a:lvl1pPr>
          </a:lstStyle>
          <a:p>
            <a:endParaRPr lang="en-US"/>
          </a:p>
        </p:txBody>
      </p:sp>
      <p:sp>
        <p:nvSpPr>
          <p:cNvPr id="167940"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spcBef>
                <a:spcPct val="0"/>
              </a:spcBef>
              <a:buFontTx/>
              <a:buNone/>
              <a:defRPr sz="1200">
                <a:solidFill>
                  <a:schemeClr val="tx1"/>
                </a:solidFill>
                <a:latin typeface="Arial" charset="0"/>
                <a:ea typeface="+mn-ea"/>
                <a:cs typeface="Arial" charset="0"/>
              </a:defRPr>
            </a:lvl1pPr>
          </a:lstStyle>
          <a:p>
            <a:pPr>
              <a:defRPr/>
            </a:pPr>
            <a:r>
              <a:rPr lang="en-IN" smtClean="0"/>
              <a:t>Estimating the Work</a:t>
            </a:r>
            <a:endParaRPr lang="en-IN"/>
          </a:p>
        </p:txBody>
      </p:sp>
      <p:sp>
        <p:nvSpPr>
          <p:cNvPr id="167941"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spcBef>
                <a:spcPct val="0"/>
              </a:spcBef>
              <a:buFontTx/>
              <a:buNone/>
              <a:defRPr sz="1200">
                <a:solidFill>
                  <a:schemeClr val="tx1"/>
                </a:solidFill>
              </a:defRPr>
            </a:lvl1pPr>
          </a:lstStyle>
          <a:p>
            <a:fld id="{60FD0B95-DBA3-234F-B321-9A64082D11C4}" type="slidenum">
              <a:rPr lang="en-US"/>
              <a:pPr/>
              <a:t>‹#›</a:t>
            </a:fld>
            <a:endParaRPr lang="en-US"/>
          </a:p>
        </p:txBody>
      </p:sp>
    </p:spTree>
    <p:extLst>
      <p:ext uri="{BB962C8B-B14F-4D97-AF65-F5344CB8AC3E}">
        <p14:creationId xmlns:p14="http://schemas.microsoft.com/office/powerpoint/2010/main" val="958738668"/>
      </p:ext>
    </p:extLst>
  </p:cSld>
  <p:clrMap bg1="lt1" tx1="dk1" bg2="lt2" tx2="dk2" accent1="accent1" accent2="accent2" accent3="accent3" accent4="accent4" accent5="accent5" accent6="accent6" hlink="hlink" folHlink="folHlink"/>
  <p:hf hdr="0"/>
</p:handoutMaster>
</file>

<file path=ppt/media/image1.png>
</file>

<file path=ppt/media/image10.png>
</file>

<file path=ppt/media/image11.png>
</file>

<file path=ppt/media/image12.jpeg>
</file>

<file path=ppt/media/image13.png>
</file>

<file path=ppt/media/image17.png>
</file>

<file path=ppt/media/image18.png>
</file>

<file path=ppt/media/image19.png>
</file>

<file path=ppt/media/image2.jpeg>
</file>

<file path=ppt/media/image20.pn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png>
</file>

<file path=ppt/media/image34.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spcBef>
                <a:spcPct val="0"/>
              </a:spcBef>
              <a:buFontTx/>
              <a:buNone/>
              <a:defRPr sz="1200">
                <a:solidFill>
                  <a:schemeClr val="tx1"/>
                </a:solidFill>
                <a:latin typeface="Arial" pitchFamily="-65" charset="0"/>
                <a:ea typeface="Arial" pitchFamily="-65" charset="0"/>
                <a:cs typeface="Arial" pitchFamily="-65"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spcBef>
                <a:spcPct val="0"/>
              </a:spcBef>
              <a:buFontTx/>
              <a:buNone/>
              <a:defRPr sz="1200">
                <a:solidFill>
                  <a:schemeClr val="tx1"/>
                </a:solidFill>
              </a:defRPr>
            </a:lvl1pPr>
          </a:lstStyle>
          <a:p>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spcBef>
                <a:spcPct val="0"/>
              </a:spcBef>
              <a:buFontTx/>
              <a:buNone/>
              <a:defRPr sz="1200">
                <a:solidFill>
                  <a:schemeClr val="tx1"/>
                </a:solidFill>
                <a:latin typeface="Arial" pitchFamily="-65" charset="0"/>
                <a:ea typeface="Arial" pitchFamily="-65" charset="0"/>
                <a:cs typeface="Arial" pitchFamily="-65" charset="0"/>
              </a:defRPr>
            </a:lvl1pPr>
          </a:lstStyle>
          <a:p>
            <a:pPr>
              <a:defRPr/>
            </a:pPr>
            <a:r>
              <a:rPr lang="en-US" smtClean="0"/>
              <a:t>Estimating the Work</a:t>
            </a: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spcBef>
                <a:spcPct val="0"/>
              </a:spcBef>
              <a:buFontTx/>
              <a:buNone/>
              <a:defRPr sz="1200">
                <a:solidFill>
                  <a:schemeClr val="tx1"/>
                </a:solidFill>
              </a:defRPr>
            </a:lvl1pPr>
          </a:lstStyle>
          <a:p>
            <a:fld id="{C91E950B-F458-354F-BE3A-215FB82C404C}" type="slidenum">
              <a:rPr lang="en-US"/>
              <a:pPr/>
              <a:t>‹#›</a:t>
            </a:fld>
            <a:endParaRPr lang="en-US"/>
          </a:p>
        </p:txBody>
      </p:sp>
    </p:spTree>
    <p:extLst>
      <p:ext uri="{BB962C8B-B14F-4D97-AF65-F5344CB8AC3E}">
        <p14:creationId xmlns:p14="http://schemas.microsoft.com/office/powerpoint/2010/main" val="1759155035"/>
      </p:ext>
    </p:extLst>
  </p:cSld>
  <p:clrMap bg1="lt1" tx1="dk1" bg2="lt2" tx2="dk2" accent1="accent1" accent2="accent2" accent3="accent3" accent4="accent4" accent5="accent5" accent6="accent6" hlink="hlink" folHlink="folHlink"/>
  <p:hf hdr="0"/>
  <p:notesStyle>
    <a:lvl1pPr algn="l" defTabSz="457200" rtl="0" eaLnBrk="0" fontAlgn="base" hangingPunct="0">
      <a:spcBef>
        <a:spcPct val="30000"/>
      </a:spcBef>
      <a:spcAft>
        <a:spcPct val="0"/>
      </a:spcAft>
      <a:defRPr sz="1200" kern="1200">
        <a:solidFill>
          <a:schemeClr val="tx1"/>
        </a:solidFill>
        <a:latin typeface="+mn-lt"/>
        <a:ea typeface="ＭＳ Ｐゴシック" pitchFamily="-65" charset="-128"/>
        <a:cs typeface="Arial" charset="0"/>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65" charset="-128"/>
        <a:cs typeface="Arial" charset="0"/>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65" charset="-128"/>
        <a:cs typeface="Arial" charset="0"/>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65" charset="-128"/>
        <a:cs typeface="Arial" charset="0"/>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65" charset="-128"/>
        <a:cs typeface="Arial"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spcBef>
                <a:spcPct val="0"/>
              </a:spcBef>
            </a:pPr>
            <a:r>
              <a:rPr lang="en-US" dirty="0" smtClean="0">
                <a:ea typeface="ＭＳ Ｐゴシック" pitchFamily="21" charset="-128"/>
                <a:cs typeface="Arial" pitchFamily="21" charset="0"/>
              </a:rPr>
              <a:t>Plan, execute and report on Agile projects</a:t>
            </a:r>
          </a:p>
          <a:p>
            <a:pPr eaLnBrk="1" hangingPunct="1">
              <a:spcBef>
                <a:spcPct val="0"/>
              </a:spcBef>
            </a:pPr>
            <a:endParaRPr lang="en-US" dirty="0" smtClean="0">
              <a:ea typeface="ＭＳ Ｐゴシック" pitchFamily="21" charset="-128"/>
              <a:cs typeface="Arial" pitchFamily="21" charset="0"/>
            </a:endParaRPr>
          </a:p>
          <a:p>
            <a:pPr eaLnBrk="1" hangingPunct="1">
              <a:spcBef>
                <a:spcPct val="0"/>
              </a:spcBef>
            </a:pPr>
            <a:endParaRPr lang="en-US" dirty="0" smtClean="0">
              <a:ea typeface="ＭＳ Ｐゴシック" pitchFamily="21" charset="-128"/>
              <a:cs typeface="Arial" pitchFamily="21" charset="0"/>
            </a:endParaRPr>
          </a:p>
          <a:p>
            <a:pPr eaLnBrk="1" hangingPunct="1">
              <a:spcBef>
                <a:spcPct val="0"/>
              </a:spcBef>
            </a:pPr>
            <a:r>
              <a:rPr lang="en-US" dirty="0" smtClean="0">
                <a:ea typeface="ＭＳ Ｐゴシック" pitchFamily="21" charset="-128"/>
                <a:cs typeface="Arial" pitchFamily="21" charset="0"/>
              </a:rPr>
              <a:t>--------------------------------------------------------------------------------------------------------------------</a:t>
            </a:r>
          </a:p>
          <a:p>
            <a:pPr eaLnBrk="1" hangingPunct="1">
              <a:spcBef>
                <a:spcPct val="0"/>
              </a:spcBef>
            </a:pPr>
            <a:r>
              <a:rPr lang="en-US" dirty="0" smtClean="0">
                <a:ea typeface="ＭＳ Ｐゴシック" pitchFamily="21" charset="-128"/>
                <a:cs typeface="Arial" pitchFamily="21" charset="0"/>
              </a:rPr>
              <a:t>Welcome to the module Planning the Project. This module is brought to you by ThoughtWorks Studios, maker of Mingle,</a:t>
            </a:r>
            <a:r>
              <a:rPr lang="en-US" baseline="0" dirty="0" smtClean="0">
                <a:ea typeface="ＭＳ Ｐゴシック" pitchFamily="21" charset="-128"/>
                <a:cs typeface="Arial" pitchFamily="21" charset="0"/>
              </a:rPr>
              <a:t> Cruise, and Twist.</a:t>
            </a:r>
          </a:p>
          <a:p>
            <a:pPr eaLnBrk="1" hangingPunct="1">
              <a:spcBef>
                <a:spcPct val="0"/>
              </a:spcBef>
            </a:pPr>
            <a:endParaRPr lang="en-US" baseline="0" dirty="0" smtClean="0">
              <a:ea typeface="ＭＳ Ｐゴシック" pitchFamily="21" charset="-128"/>
              <a:cs typeface="Arial" pitchFamily="21" charset="0"/>
            </a:endParaRPr>
          </a:p>
          <a:p>
            <a:pPr eaLnBrk="1" hangingPunct="1">
              <a:spcBef>
                <a:spcPct val="0"/>
              </a:spcBef>
            </a:pPr>
            <a:r>
              <a:rPr lang="en-US" baseline="0" dirty="0" smtClean="0">
                <a:ea typeface="ＭＳ Ｐゴシック" pitchFamily="21" charset="-128"/>
                <a:cs typeface="Arial" pitchFamily="21" charset="0"/>
              </a:rPr>
              <a:t>In this module, we’ll explore the practices that help Managers and Project Managers plan, execute, and report on Agile projects.</a:t>
            </a:r>
            <a:endParaRPr lang="en-US" dirty="0" smtClean="0">
              <a:ea typeface="ＭＳ Ｐゴシック" pitchFamily="21" charset="-128"/>
              <a:cs typeface="Arial" pitchFamily="21" charset="0"/>
            </a:endParaRPr>
          </a:p>
          <a:p>
            <a:pPr eaLnBrk="1" hangingPunct="1">
              <a:spcBef>
                <a:spcPct val="0"/>
              </a:spcBef>
            </a:pPr>
            <a:endParaRPr lang="en-US" dirty="0" smtClean="0">
              <a:ea typeface="ＭＳ Ｐゴシック" pitchFamily="21" charset="-128"/>
              <a:cs typeface="Arial" pitchFamily="21" charset="0"/>
            </a:endParaRPr>
          </a:p>
          <a:p>
            <a:endParaRPr lang="en-US" dirty="0"/>
          </a:p>
        </p:txBody>
      </p:sp>
      <p:sp>
        <p:nvSpPr>
          <p:cNvPr id="4" name="Slide Number Placeholder 3"/>
          <p:cNvSpPr>
            <a:spLocks noGrp="1"/>
          </p:cNvSpPr>
          <p:nvPr>
            <p:ph type="sldNum" sz="quarter" idx="10"/>
          </p:nvPr>
        </p:nvSpPr>
        <p:spPr/>
        <p:txBody>
          <a:bodyPr/>
          <a:lstStyle/>
          <a:p>
            <a:fld id="{C91E950B-F458-354F-BE3A-215FB82C404C}" type="slidenum">
              <a:rPr lang="en-US" smtClean="0"/>
              <a:pPr/>
              <a:t>1</a:t>
            </a:fld>
            <a:endParaRPr lang="en-US"/>
          </a:p>
        </p:txBody>
      </p:sp>
      <p:sp>
        <p:nvSpPr>
          <p:cNvPr id="5" name="Date Placeholder 4"/>
          <p:cNvSpPr>
            <a:spLocks noGrp="1"/>
          </p:cNvSpPr>
          <p:nvPr>
            <p:ph type="dt" idx="11"/>
          </p:nvPr>
        </p:nvSpPr>
        <p:spPr/>
        <p:txBody>
          <a:bodyPr/>
          <a:lstStyle/>
          <a:p>
            <a:endParaRPr lang="en-US"/>
          </a:p>
        </p:txBody>
      </p:sp>
      <p:sp>
        <p:nvSpPr>
          <p:cNvPr id="6" name="Footer Placeholder 5"/>
          <p:cNvSpPr>
            <a:spLocks noGrp="1"/>
          </p:cNvSpPr>
          <p:nvPr>
            <p:ph type="ftr" sz="quarter" idx="12"/>
          </p:nvPr>
        </p:nvSpPr>
        <p:spPr/>
        <p:txBody>
          <a:bodyPr/>
          <a:lstStyle/>
          <a:p>
            <a:pPr>
              <a:defRPr/>
            </a:pPr>
            <a:r>
              <a:rPr lang="en-US" smtClean="0"/>
              <a:t>Estimating the Work</a:t>
            </a:r>
            <a:endParaRPr lang="en-US"/>
          </a:p>
        </p:txBody>
      </p:sp>
    </p:spTree>
    <p:extLst>
      <p:ext uri="{BB962C8B-B14F-4D97-AF65-F5344CB8AC3E}">
        <p14:creationId xmlns:p14="http://schemas.microsoft.com/office/powerpoint/2010/main" val="42881983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1"/>
          <p:cNvSpPr>
            <a:spLocks noGrp="1" noRot="1" noChangeAspect="1" noChangeArrowheads="1"/>
          </p:cNvSpPr>
          <p:nvPr>
            <p:ph type="sldImg"/>
          </p:nvPr>
        </p:nvSpPr>
        <p:spPr>
          <a:solidFill>
            <a:srgbClr val="FFFFFF"/>
          </a:solidFill>
          <a:ln/>
        </p:spPr>
      </p:sp>
      <p:sp>
        <p:nvSpPr>
          <p:cNvPr id="219139" name="Rectangle 2"/>
          <p:cNvSpPr>
            <a:spLocks noGrp="1" noChangeArrowheads="1"/>
          </p:cNvSpPr>
          <p:nvPr>
            <p:ph type="body" idx="1"/>
          </p:nvPr>
        </p:nvSpPr>
        <p:spPr>
          <a:noFill/>
          <a:ln/>
        </p:spPr>
        <p:txBody>
          <a:bodyPr/>
          <a:lstStyle/>
          <a:p>
            <a:pPr eaLnBrk="1" hangingPunct="1">
              <a:lnSpc>
                <a:spcPct val="80000"/>
              </a:lnSpc>
              <a:spcBef>
                <a:spcPts val="425"/>
              </a:spcBef>
              <a:buClr>
                <a:srgbClr val="000000"/>
              </a:buClr>
              <a:buFontTx/>
              <a:buChar char="•"/>
            </a:pPr>
            <a:r>
              <a:rPr lang="en-US" sz="300">
                <a:solidFill>
                  <a:srgbClr val="000000"/>
                </a:solidFill>
                <a:latin typeface="Arial" pitchFamily="-112" charset="0"/>
                <a:ea typeface="Arial" pitchFamily="-112" charset="0"/>
                <a:cs typeface="Arial" pitchFamily="-112" charset="0"/>
                <a:sym typeface="Arial" pitchFamily="-112" charset="0"/>
              </a:rPr>
              <a:t>How does it work?</a:t>
            </a:r>
          </a:p>
          <a:p>
            <a:pPr eaLnBrk="1" hangingPunct="1">
              <a:lnSpc>
                <a:spcPct val="80000"/>
              </a:lnSpc>
              <a:spcBef>
                <a:spcPts val="425"/>
              </a:spcBef>
              <a:buClr>
                <a:srgbClr val="000000"/>
              </a:buClr>
              <a:buFontTx/>
              <a:buChar char="•"/>
            </a:pPr>
            <a:r>
              <a:rPr lang="en-US" sz="300">
                <a:solidFill>
                  <a:srgbClr val="000000"/>
                </a:solidFill>
                <a:latin typeface="Arial" pitchFamily="-112" charset="0"/>
                <a:ea typeface="Arial" pitchFamily="-112" charset="0"/>
                <a:cs typeface="Arial" pitchFamily="-112" charset="0"/>
                <a:sym typeface="Arial" pitchFamily="-112" charset="0"/>
              </a:rPr>
              <a:t>First the BA presents the story to the team.</a:t>
            </a:r>
          </a:p>
          <a:p>
            <a:pPr eaLnBrk="1" hangingPunct="1">
              <a:lnSpc>
                <a:spcPct val="80000"/>
              </a:lnSpc>
              <a:spcBef>
                <a:spcPts val="425"/>
              </a:spcBef>
              <a:buClr>
                <a:srgbClr val="000000"/>
              </a:buClr>
              <a:buFontTx/>
              <a:buChar char="•"/>
            </a:pPr>
            <a:r>
              <a:rPr lang="en-US" sz="300">
                <a:solidFill>
                  <a:srgbClr val="000000"/>
                </a:solidFill>
                <a:latin typeface="Arial" pitchFamily="-112" charset="0"/>
                <a:ea typeface="Arial" pitchFamily="-112" charset="0"/>
                <a:cs typeface="Arial" pitchFamily="-112" charset="0"/>
                <a:sym typeface="Arial" pitchFamily="-112" charset="0"/>
              </a:rPr>
              <a:t>Then everyone thinks about the estimate  [CLICK]</a:t>
            </a:r>
          </a:p>
          <a:p>
            <a:pPr eaLnBrk="1" hangingPunct="1">
              <a:lnSpc>
                <a:spcPct val="80000"/>
              </a:lnSpc>
              <a:spcBef>
                <a:spcPts val="425"/>
              </a:spcBef>
              <a:buClr>
                <a:srgbClr val="000000"/>
              </a:buClr>
              <a:buFontTx/>
              <a:buChar char="•"/>
            </a:pPr>
            <a:r>
              <a:rPr lang="en-US" sz="300">
                <a:solidFill>
                  <a:srgbClr val="000000"/>
                </a:solidFill>
                <a:latin typeface="Arial" pitchFamily="-112" charset="0"/>
                <a:ea typeface="Arial" pitchFamily="-112" charset="0"/>
                <a:cs typeface="Arial" pitchFamily="-112" charset="0"/>
                <a:sym typeface="Arial" pitchFamily="-112" charset="0"/>
              </a:rPr>
              <a:t>Then everyone throws their estimate at the same time</a:t>
            </a:r>
          </a:p>
          <a:p>
            <a:pPr eaLnBrk="1" hangingPunct="1">
              <a:lnSpc>
                <a:spcPct val="80000"/>
              </a:lnSpc>
              <a:spcBef>
                <a:spcPts val="425"/>
              </a:spcBef>
              <a:buClr>
                <a:srgbClr val="000000"/>
              </a:buClr>
              <a:buFontTx/>
              <a:buChar char="•"/>
            </a:pPr>
            <a:r>
              <a:rPr lang="en-US" sz="300">
                <a:solidFill>
                  <a:srgbClr val="000000"/>
                </a:solidFill>
                <a:latin typeface="Arial" pitchFamily="-112" charset="0"/>
                <a:ea typeface="Arial" pitchFamily="-112" charset="0"/>
                <a:cs typeface="Arial" pitchFamily="-112" charset="0"/>
                <a:sym typeface="Arial" pitchFamily="-112" charset="0"/>
              </a:rPr>
              <a:t>No one is influenced by anyone else [CLICK]</a:t>
            </a:r>
          </a:p>
          <a:p>
            <a:pPr eaLnBrk="1" hangingPunct="1">
              <a:lnSpc>
                <a:spcPct val="80000"/>
              </a:lnSpc>
              <a:spcBef>
                <a:spcPts val="425"/>
              </a:spcBef>
              <a:buClr>
                <a:srgbClr val="000000"/>
              </a:buClr>
              <a:buFontTx/>
              <a:buChar char="•"/>
            </a:pPr>
            <a:r>
              <a:rPr lang="en-US" sz="300">
                <a:solidFill>
                  <a:srgbClr val="000000"/>
                </a:solidFill>
                <a:latin typeface="Arial" pitchFamily="-112" charset="0"/>
                <a:ea typeface="Arial" pitchFamily="-112" charset="0"/>
                <a:cs typeface="Arial" pitchFamily="-112" charset="0"/>
                <a:sym typeface="Arial" pitchFamily="-112" charset="0"/>
              </a:rPr>
              <a:t>There may be outliers [CLICK]</a:t>
            </a:r>
          </a:p>
          <a:p>
            <a:pPr eaLnBrk="1" hangingPunct="1">
              <a:lnSpc>
                <a:spcPct val="80000"/>
              </a:lnSpc>
              <a:spcBef>
                <a:spcPts val="425"/>
              </a:spcBef>
              <a:buClr>
                <a:srgbClr val="000000"/>
              </a:buClr>
              <a:buFontTx/>
              <a:buChar char="•"/>
            </a:pPr>
            <a:r>
              <a:rPr lang="en-US" sz="300">
                <a:solidFill>
                  <a:srgbClr val="000000"/>
                </a:solidFill>
                <a:latin typeface="Arial" pitchFamily="-112" charset="0"/>
                <a:ea typeface="Arial" pitchFamily="-112" charset="0"/>
                <a:cs typeface="Arial" pitchFamily="-112" charset="0"/>
                <a:sym typeface="Arial" pitchFamily="-112" charset="0"/>
              </a:rPr>
              <a:t>There is discussion about the outliers  [CLICK]</a:t>
            </a:r>
          </a:p>
          <a:p>
            <a:pPr eaLnBrk="1" hangingPunct="1">
              <a:lnSpc>
                <a:spcPct val="80000"/>
              </a:lnSpc>
              <a:spcBef>
                <a:spcPts val="425"/>
              </a:spcBef>
              <a:buClr>
                <a:srgbClr val="000000"/>
              </a:buClr>
              <a:buFontTx/>
              <a:buChar char="•"/>
            </a:pPr>
            <a:r>
              <a:rPr lang="en-US" sz="300">
                <a:solidFill>
                  <a:srgbClr val="000000"/>
                </a:solidFill>
                <a:latin typeface="Arial" pitchFamily="-112" charset="0"/>
                <a:ea typeface="Arial" pitchFamily="-112" charset="0"/>
                <a:cs typeface="Arial" pitchFamily="-112" charset="0"/>
                <a:sym typeface="Arial" pitchFamily="-112" charset="0"/>
              </a:rPr>
              <a:t>Everyone re-thinks [CLICK]</a:t>
            </a:r>
          </a:p>
          <a:p>
            <a:pPr eaLnBrk="1" hangingPunct="1">
              <a:lnSpc>
                <a:spcPct val="80000"/>
              </a:lnSpc>
              <a:spcBef>
                <a:spcPts val="425"/>
              </a:spcBef>
              <a:buClr>
                <a:srgbClr val="000000"/>
              </a:buClr>
              <a:buFontTx/>
              <a:buChar char="•"/>
            </a:pPr>
            <a:r>
              <a:rPr lang="en-US" sz="300">
                <a:solidFill>
                  <a:srgbClr val="000000"/>
                </a:solidFill>
                <a:latin typeface="Arial" pitchFamily="-112" charset="0"/>
                <a:ea typeface="Arial" pitchFamily="-112" charset="0"/>
                <a:cs typeface="Arial" pitchFamily="-112" charset="0"/>
                <a:sym typeface="Arial" pitchFamily="-112" charset="0"/>
              </a:rPr>
              <a:t>Then re-throw </a:t>
            </a:r>
          </a:p>
          <a:p>
            <a:pPr eaLnBrk="1" hangingPunct="1">
              <a:lnSpc>
                <a:spcPct val="80000"/>
              </a:lnSpc>
              <a:spcBef>
                <a:spcPts val="425"/>
              </a:spcBef>
              <a:buClr>
                <a:srgbClr val="000000"/>
              </a:buClr>
              <a:buFontTx/>
              <a:buChar char="•"/>
            </a:pPr>
            <a:r>
              <a:rPr lang="en-US" sz="300">
                <a:solidFill>
                  <a:srgbClr val="000000"/>
                </a:solidFill>
                <a:latin typeface="Arial" pitchFamily="-112" charset="0"/>
                <a:ea typeface="Arial" pitchFamily="-112" charset="0"/>
                <a:cs typeface="Arial" pitchFamily="-112" charset="0"/>
                <a:sym typeface="Arial" pitchFamily="-112" charset="0"/>
              </a:rPr>
              <a:t>Sometimes necessary, sometimes not</a:t>
            </a:r>
          </a:p>
          <a:p>
            <a:pPr eaLnBrk="1" hangingPunct="1">
              <a:lnSpc>
                <a:spcPct val="80000"/>
              </a:lnSpc>
              <a:spcBef>
                <a:spcPts val="425"/>
              </a:spcBef>
            </a:pPr>
            <a:endParaRPr lang="en-US" sz="3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endParaRPr lang="en-US" sz="3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300">
                <a:solidFill>
                  <a:srgbClr val="000000"/>
                </a:solidFill>
                <a:latin typeface="Arial" pitchFamily="-112" charset="0"/>
                <a:ea typeface="Arial" pitchFamily="-112" charset="0"/>
                <a:cs typeface="Arial" pitchFamily="-112" charset="0"/>
                <a:sym typeface="Arial" pitchFamily="-112" charset="0"/>
              </a:rPr>
              <a:t>----------------------------------------------------------------------------------------------------------------</a:t>
            </a:r>
          </a:p>
          <a:p>
            <a:pPr eaLnBrk="1" hangingPunct="1">
              <a:lnSpc>
                <a:spcPct val="80000"/>
              </a:lnSpc>
              <a:spcBef>
                <a:spcPts val="425"/>
              </a:spcBef>
            </a:pPr>
            <a:r>
              <a:rPr lang="en-US" sz="300">
                <a:solidFill>
                  <a:srgbClr val="000000"/>
                </a:solidFill>
                <a:latin typeface="Arial" pitchFamily="-112" charset="0"/>
                <a:ea typeface="Arial" pitchFamily="-112" charset="0"/>
                <a:cs typeface="Arial" pitchFamily="-112" charset="0"/>
                <a:sym typeface="Arial" pitchFamily="-112" charset="0"/>
              </a:rPr>
              <a:t>Let’s look at how it’s done…</a:t>
            </a:r>
          </a:p>
          <a:p>
            <a:pPr eaLnBrk="1" hangingPunct="1">
              <a:lnSpc>
                <a:spcPct val="80000"/>
              </a:lnSpc>
              <a:spcBef>
                <a:spcPts val="425"/>
              </a:spcBef>
            </a:pPr>
            <a:endParaRPr lang="en-US" sz="3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300">
                <a:solidFill>
                  <a:srgbClr val="000000"/>
                </a:solidFill>
                <a:latin typeface="Arial" pitchFamily="-112" charset="0"/>
                <a:ea typeface="Arial" pitchFamily="-112" charset="0"/>
                <a:cs typeface="Arial" pitchFamily="-112" charset="0"/>
                <a:sym typeface="Arial" pitchFamily="-112" charset="0"/>
              </a:rPr>
              <a:t>First, we gain a clear understanding of the story, including the acceptance criteria and the tasks needed to complete the story. Once all members of the team feel that they have that understanding, each member of the team selects the number that they feel represents the relative complexity of the story, as compared to other stories that the team has implemented.</a:t>
            </a:r>
          </a:p>
          <a:p>
            <a:pPr eaLnBrk="1" hangingPunct="1">
              <a:lnSpc>
                <a:spcPct val="80000"/>
              </a:lnSpc>
              <a:spcBef>
                <a:spcPts val="425"/>
              </a:spcBef>
            </a:pPr>
            <a:endParaRPr lang="en-US" sz="3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300">
                <a:solidFill>
                  <a:srgbClr val="000000"/>
                </a:solidFill>
                <a:latin typeface="Arial" pitchFamily="-112" charset="0"/>
                <a:ea typeface="Arial" pitchFamily="-112" charset="0"/>
                <a:cs typeface="Arial" pitchFamily="-112" charset="0"/>
                <a:sym typeface="Arial" pitchFamily="-112" charset="0"/>
              </a:rPr>
              <a:t>As a group, [CLICK] team members reveal their estimates – the numbers they have chosen, that is.  Revealing all at once prevents any team member from being influenced by another team member’s estimate.</a:t>
            </a:r>
          </a:p>
          <a:p>
            <a:pPr eaLnBrk="1" hangingPunct="1">
              <a:lnSpc>
                <a:spcPct val="80000"/>
              </a:lnSpc>
              <a:spcBef>
                <a:spcPts val="425"/>
              </a:spcBef>
            </a:pPr>
            <a:endParaRPr lang="en-US" sz="3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300">
                <a:solidFill>
                  <a:srgbClr val="000000"/>
                </a:solidFill>
                <a:latin typeface="Arial" pitchFamily="-112" charset="0"/>
                <a:ea typeface="Arial" pitchFamily="-112" charset="0"/>
                <a:cs typeface="Arial" pitchFamily="-112" charset="0"/>
                <a:sym typeface="Arial" pitchFamily="-112" charset="0"/>
              </a:rPr>
              <a:t>It’s not unusual for there to be outliers [CLICK] – estimates that are different from the majority. When this happens, [CLICK] the team discusses the differences. Some will have thought of other tasks, or understood the tasks differently. Sometimes it’s QA who sees things differently. [CLICK]</a:t>
            </a:r>
          </a:p>
          <a:p>
            <a:pPr eaLnBrk="1" hangingPunct="1">
              <a:lnSpc>
                <a:spcPct val="80000"/>
              </a:lnSpc>
              <a:spcBef>
                <a:spcPts val="425"/>
              </a:spcBef>
            </a:pPr>
            <a:endParaRPr lang="en-US" sz="3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300">
                <a:solidFill>
                  <a:srgbClr val="000000"/>
                </a:solidFill>
                <a:latin typeface="Arial" pitchFamily="-112" charset="0"/>
                <a:ea typeface="Arial" pitchFamily="-112" charset="0"/>
                <a:cs typeface="Arial" pitchFamily="-112" charset="0"/>
                <a:sym typeface="Arial" pitchFamily="-112" charset="0"/>
              </a:rPr>
              <a:t>Regardless, after discussing things, the team [CLICK] estimates again. If it takes more than three rounds of estimating, there’s a smell that needs to be addressed. The story may need to be rewritten or more analysis may need to be done.</a:t>
            </a:r>
          </a:p>
          <a:p>
            <a:pPr eaLnBrk="1" hangingPunct="1">
              <a:lnSpc>
                <a:spcPct val="80000"/>
              </a:lnSpc>
              <a:spcBef>
                <a:spcPts val="425"/>
              </a:spcBef>
            </a:pPr>
            <a:endParaRPr lang="en-US" sz="3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300">
                <a:solidFill>
                  <a:srgbClr val="000000"/>
                </a:solidFill>
                <a:latin typeface="Arial" pitchFamily="-112" charset="0"/>
                <a:ea typeface="Arial" pitchFamily="-112" charset="0"/>
                <a:cs typeface="Arial" pitchFamily="-112" charset="0"/>
                <a:sym typeface="Arial" pitchFamily="-112" charset="0"/>
              </a:rPr>
              <a:t>Of course, sometimes the people who have thrown the outliers will agree to change their estimates without another round of estimating, once they understand the thinking of their teammates. In this case, no additional rounds of Planning Poker are needed for that story.</a:t>
            </a:r>
          </a:p>
        </p:txBody>
      </p:sp>
      <p:sp>
        <p:nvSpPr>
          <p:cNvPr id="2" name="Date Placeholder 1"/>
          <p:cNvSpPr>
            <a:spLocks noGrp="1"/>
          </p:cNvSpPr>
          <p:nvPr>
            <p:ph type="dt" idx="10"/>
          </p:nvPr>
        </p:nvSpPr>
        <p:spPr/>
        <p:txBody>
          <a:bodyPr/>
          <a:lstStyle/>
          <a:p>
            <a:endParaRPr lang="en-US"/>
          </a:p>
        </p:txBody>
      </p:sp>
      <p:sp>
        <p:nvSpPr>
          <p:cNvPr id="3" name="Footer Placeholder 2"/>
          <p:cNvSpPr>
            <a:spLocks noGrp="1"/>
          </p:cNvSpPr>
          <p:nvPr>
            <p:ph type="ftr" sz="quarter" idx="11"/>
          </p:nvPr>
        </p:nvSpPr>
        <p:spPr/>
        <p:txBody>
          <a:bodyPr/>
          <a:lstStyle/>
          <a:p>
            <a:pPr>
              <a:defRPr/>
            </a:pPr>
            <a:r>
              <a:rPr lang="en-US" smtClean="0"/>
              <a:t>Estimating the Work</a:t>
            </a:r>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25000" lnSpcReduction="20000"/>
          </a:bodyPr>
          <a:lstStyle/>
          <a:p>
            <a:pPr>
              <a:buFont typeface="Arial" pitchFamily="34" charset="0"/>
              <a:buChar char="•"/>
            </a:pPr>
            <a:r>
              <a:rPr lang="en-US" sz="1200" b="0" i="0" kern="1200" dirty="0" smtClean="0">
                <a:solidFill>
                  <a:schemeClr val="tx1"/>
                </a:solidFill>
                <a:latin typeface="+mn-lt"/>
                <a:ea typeface="ＭＳ Ｐゴシック" pitchFamily="-65" charset="-128"/>
                <a:cs typeface="Arial" charset="0"/>
              </a:rPr>
              <a:t>Various systems of estimates used</a:t>
            </a:r>
          </a:p>
          <a:p>
            <a:pPr>
              <a:buFont typeface="Arial" pitchFamily="34" charset="0"/>
              <a:buChar char="•"/>
            </a:pPr>
            <a:r>
              <a:rPr lang="en-US" sz="1200" b="0" i="0" kern="1200" dirty="0" smtClean="0">
                <a:solidFill>
                  <a:schemeClr val="tx1"/>
                </a:solidFill>
                <a:latin typeface="+mn-lt"/>
                <a:ea typeface="ＭＳ Ｐゴシック" pitchFamily="-65" charset="-128"/>
                <a:cs typeface="Arial" charset="0"/>
              </a:rPr>
              <a:t>We use the Fibonacci</a:t>
            </a:r>
            <a:r>
              <a:rPr lang="en-US" sz="1200" b="0" i="0" kern="1200" baseline="0" dirty="0" smtClean="0">
                <a:solidFill>
                  <a:schemeClr val="tx1"/>
                </a:solidFill>
                <a:latin typeface="+mn-lt"/>
                <a:ea typeface="ＭＳ Ｐゴシック" pitchFamily="-65" charset="-128"/>
                <a:cs typeface="Arial" charset="0"/>
              </a:rPr>
              <a:t> Sequence</a:t>
            </a:r>
          </a:p>
          <a:p>
            <a:pPr>
              <a:buFont typeface="Arial" pitchFamily="34" charset="0"/>
              <a:buChar char="•"/>
            </a:pPr>
            <a:r>
              <a:rPr lang="en-US" sz="1200" b="0" i="0" kern="1200" baseline="0" dirty="0" smtClean="0">
                <a:solidFill>
                  <a:schemeClr val="tx1"/>
                </a:solidFill>
                <a:latin typeface="+mn-lt"/>
                <a:ea typeface="ＭＳ Ｐゴシック" pitchFamily="-65" charset="-128"/>
                <a:cs typeface="Arial" charset="0"/>
              </a:rPr>
              <a:t>Documented by Leonardo Pisano </a:t>
            </a:r>
            <a:r>
              <a:rPr lang="en-US" sz="1200" b="0" i="0" kern="1200" baseline="0" dirty="0" err="1" smtClean="0">
                <a:solidFill>
                  <a:schemeClr val="tx1"/>
                </a:solidFill>
                <a:latin typeface="+mn-lt"/>
                <a:ea typeface="ＭＳ Ｐゴシック" pitchFamily="-65" charset="-128"/>
                <a:cs typeface="Arial" charset="0"/>
              </a:rPr>
              <a:t>Bogollo</a:t>
            </a:r>
            <a:r>
              <a:rPr lang="en-US" sz="1200" b="0" i="0" kern="1200" baseline="0" dirty="0" smtClean="0">
                <a:solidFill>
                  <a:schemeClr val="tx1"/>
                </a:solidFill>
                <a:latin typeface="+mn-lt"/>
                <a:ea typeface="ＭＳ Ｐゴシック" pitchFamily="-65" charset="-128"/>
                <a:cs typeface="Arial" charset="0"/>
              </a:rPr>
              <a:t> aka Leonardo Fibonacci</a:t>
            </a:r>
          </a:p>
          <a:p>
            <a:pPr lvl="1">
              <a:buFont typeface="Arial" pitchFamily="34" charset="0"/>
              <a:buChar char="•"/>
            </a:pPr>
            <a:r>
              <a:rPr lang="en-US" sz="1200" b="0" i="0" kern="1200" baseline="0" dirty="0" smtClean="0">
                <a:solidFill>
                  <a:schemeClr val="tx1"/>
                </a:solidFill>
                <a:latin typeface="+mn-lt"/>
                <a:ea typeface="ＭＳ Ｐゴシック" pitchFamily="-65" charset="-128"/>
                <a:cs typeface="Arial" charset="0"/>
              </a:rPr>
              <a:t>Perhaps the most talented mathematician of the middle ages</a:t>
            </a:r>
          </a:p>
          <a:p>
            <a:pPr lvl="0">
              <a:buFont typeface="Arial" pitchFamily="34" charset="0"/>
              <a:buChar char="•"/>
            </a:pPr>
            <a:r>
              <a:rPr lang="en-US" sz="1200" b="0" i="0" kern="1200" baseline="0" dirty="0" smtClean="0">
                <a:solidFill>
                  <a:schemeClr val="tx1"/>
                </a:solidFill>
                <a:latin typeface="+mn-lt"/>
                <a:ea typeface="ＭＳ Ｐゴシック" pitchFamily="-65" charset="-128"/>
                <a:cs typeface="Arial" charset="0"/>
              </a:rPr>
              <a:t>Each number is the sum of the previous 2   [CLICK]</a:t>
            </a:r>
          </a:p>
          <a:p>
            <a:pPr lvl="0">
              <a:buFont typeface="Arial" pitchFamily="34" charset="0"/>
              <a:buChar char="•"/>
            </a:pPr>
            <a:r>
              <a:rPr lang="en-US" sz="1200" b="0" i="0" kern="1200" baseline="0" dirty="0" smtClean="0">
                <a:solidFill>
                  <a:schemeClr val="tx1"/>
                </a:solidFill>
                <a:latin typeface="+mn-lt"/>
                <a:ea typeface="ＭＳ Ｐゴシック" pitchFamily="-65" charset="-128"/>
                <a:cs typeface="Arial" charset="0"/>
              </a:rPr>
              <a:t>Teams usually define what system they will use.  1,2,3,5, 8</a:t>
            </a:r>
            <a:endParaRPr lang="en-US" sz="1200" b="0" i="0" kern="1200" dirty="0" smtClean="0">
              <a:solidFill>
                <a:schemeClr val="tx1"/>
              </a:solidFill>
              <a:latin typeface="+mn-lt"/>
              <a:ea typeface="ＭＳ Ｐゴシック" pitchFamily="-65" charset="-128"/>
              <a:cs typeface="Arial" charset="0"/>
            </a:endParaRPr>
          </a:p>
          <a:p>
            <a:endParaRPr lang="en-US" sz="1200" b="0" i="0" kern="1200" dirty="0" smtClean="0">
              <a:solidFill>
                <a:schemeClr val="tx1"/>
              </a:solidFill>
              <a:latin typeface="+mn-lt"/>
              <a:ea typeface="ＭＳ Ｐゴシック" pitchFamily="-65" charset="-128"/>
              <a:cs typeface="Arial" charset="0"/>
            </a:endParaRPr>
          </a:p>
          <a:p>
            <a:r>
              <a:rPr lang="en-US" sz="1200" b="0" i="0" kern="1200" dirty="0" smtClean="0">
                <a:solidFill>
                  <a:schemeClr val="tx1"/>
                </a:solidFill>
                <a:latin typeface="+mn-lt"/>
                <a:ea typeface="ＭＳ Ｐゴシック" pitchFamily="-65" charset="-128"/>
                <a:cs typeface="Arial" charset="0"/>
              </a:rPr>
              <a:t>------------------------------------------------------------------------------------------------------------------</a:t>
            </a:r>
          </a:p>
          <a:p>
            <a:r>
              <a:rPr lang="en-US" sz="1200" b="0" i="0" kern="1200" dirty="0" smtClean="0">
                <a:solidFill>
                  <a:schemeClr val="tx1"/>
                </a:solidFill>
                <a:latin typeface="+mn-lt"/>
                <a:ea typeface="ＭＳ Ｐゴシック" pitchFamily="-65" charset="-128"/>
                <a:cs typeface="Arial" charset="0"/>
              </a:rPr>
              <a:t>There are various systems of estimation</a:t>
            </a:r>
            <a:r>
              <a:rPr lang="en-US" sz="1200" b="0" i="0" kern="1200" baseline="0" dirty="0" smtClean="0">
                <a:solidFill>
                  <a:schemeClr val="tx1"/>
                </a:solidFill>
                <a:latin typeface="+mn-lt"/>
                <a:ea typeface="ＭＳ Ｐゴシック" pitchFamily="-65" charset="-128"/>
                <a:cs typeface="Arial" charset="0"/>
              </a:rPr>
              <a:t> used, when applying Planning Poker. We use the Fibonacci Sequence numbers.  The Fibonacci Sequence was documented by Leonardo Pisano Bogollo, also known as Leonardo Fibonacci, who was considered to be perhaps the most talented mathematician of the Middle Ages.</a:t>
            </a:r>
          </a:p>
          <a:p>
            <a:endParaRPr lang="en-US" sz="1200" b="0" i="0" kern="1200" baseline="0" dirty="0" smtClean="0">
              <a:solidFill>
                <a:schemeClr val="tx1"/>
              </a:solidFill>
              <a:latin typeface="+mn-lt"/>
              <a:ea typeface="ＭＳ Ｐゴシック" pitchFamily="-65" charset="-128"/>
              <a:cs typeface="Arial" charset="0"/>
            </a:endParaRPr>
          </a:p>
          <a:p>
            <a:r>
              <a:rPr lang="en-US" sz="1200" b="0" i="0" kern="1200" dirty="0" smtClean="0">
                <a:solidFill>
                  <a:schemeClr val="tx1"/>
                </a:solidFill>
                <a:latin typeface="+mn-lt"/>
                <a:ea typeface="ＭＳ Ｐゴシック" pitchFamily="-65" charset="-128"/>
                <a:cs typeface="Arial" charset="0"/>
              </a:rPr>
              <a:t>In the Fibonacci sequence, each number is the sum of the previous</a:t>
            </a:r>
            <a:r>
              <a:rPr lang="en-US" sz="1200" b="0" i="0" kern="1200" baseline="0" dirty="0" smtClean="0">
                <a:solidFill>
                  <a:schemeClr val="tx1"/>
                </a:solidFill>
                <a:latin typeface="+mn-lt"/>
                <a:ea typeface="ＭＳ Ｐゴシック" pitchFamily="-65" charset="-128"/>
                <a:cs typeface="Arial" charset="0"/>
              </a:rPr>
              <a:t> two numbers, starting with 0 and 1. </a:t>
            </a:r>
            <a:r>
              <a:rPr lang="en-US" dirty="0" smtClean="0"/>
              <a:t>Thus the sequence begins 0, 1, 1, 2, 3, 5, 8, 13, 21, 34</a:t>
            </a:r>
          </a:p>
          <a:p>
            <a:endParaRPr lang="en-US" sz="1200" b="0" i="0" kern="1200" dirty="0" smtClean="0">
              <a:solidFill>
                <a:schemeClr val="tx1"/>
              </a:solidFill>
              <a:latin typeface="+mn-lt"/>
              <a:ea typeface="ＭＳ Ｐゴシック" pitchFamily="-65" charset="-128"/>
              <a:cs typeface="Arial" charset="0"/>
            </a:endParaRPr>
          </a:p>
          <a:p>
            <a:r>
              <a:rPr lang="en-US" sz="1200" b="0" i="0" kern="1200" dirty="0" smtClean="0">
                <a:solidFill>
                  <a:schemeClr val="tx1"/>
                </a:solidFill>
                <a:latin typeface="+mn-lt"/>
                <a:ea typeface="ＭＳ Ｐゴシック" pitchFamily="-65" charset="-128"/>
                <a:cs typeface="Arial" charset="0"/>
              </a:rPr>
              <a:t>For Planning Poker, we use 0, 1, 2, 3,</a:t>
            </a:r>
            <a:r>
              <a:rPr lang="en-US" sz="1200" b="0" i="0" kern="1200" baseline="0" dirty="0" smtClean="0">
                <a:solidFill>
                  <a:schemeClr val="tx1"/>
                </a:solidFill>
                <a:latin typeface="+mn-lt"/>
                <a:ea typeface="ＭＳ Ｐゴシック" pitchFamily="-65" charset="-128"/>
                <a:cs typeface="Arial" charset="0"/>
              </a:rPr>
              <a:t> 5, 8, and 13.  Some include 20 and 40 and 100 in our planning poker decks, in order to indicate that a story is too large to be done in a single iteration.</a:t>
            </a:r>
            <a:endParaRPr lang="en-US" sz="1200" b="0" i="0" kern="1200" dirty="0" smtClean="0">
              <a:solidFill>
                <a:schemeClr val="tx1"/>
              </a:solidFill>
              <a:latin typeface="+mn-lt"/>
              <a:ea typeface="ＭＳ Ｐゴシック" pitchFamily="-65" charset="-128"/>
              <a:cs typeface="Arial" charset="0"/>
            </a:endParaRPr>
          </a:p>
        </p:txBody>
      </p:sp>
      <p:sp>
        <p:nvSpPr>
          <p:cNvPr id="4" name="Slide Number Placeholder 3"/>
          <p:cNvSpPr>
            <a:spLocks noGrp="1"/>
          </p:cNvSpPr>
          <p:nvPr>
            <p:ph type="sldNum" sz="quarter" idx="10"/>
          </p:nvPr>
        </p:nvSpPr>
        <p:spPr/>
        <p:txBody>
          <a:bodyPr/>
          <a:lstStyle/>
          <a:p>
            <a:fld id="{C91E950B-F458-354F-BE3A-215FB82C404C}" type="slidenum">
              <a:rPr lang="en-US" smtClean="0"/>
              <a:pPr/>
              <a:t>11</a:t>
            </a:fld>
            <a:endParaRPr lang="en-US"/>
          </a:p>
        </p:txBody>
      </p:sp>
      <p:sp>
        <p:nvSpPr>
          <p:cNvPr id="5" name="Date Placeholder 4"/>
          <p:cNvSpPr>
            <a:spLocks noGrp="1"/>
          </p:cNvSpPr>
          <p:nvPr>
            <p:ph type="dt" idx="11"/>
          </p:nvPr>
        </p:nvSpPr>
        <p:spPr/>
        <p:txBody>
          <a:bodyPr/>
          <a:lstStyle/>
          <a:p>
            <a:endParaRPr lang="en-US"/>
          </a:p>
        </p:txBody>
      </p:sp>
      <p:sp>
        <p:nvSpPr>
          <p:cNvPr id="6" name="Footer Placeholder 5"/>
          <p:cNvSpPr>
            <a:spLocks noGrp="1"/>
          </p:cNvSpPr>
          <p:nvPr>
            <p:ph type="ftr" sz="quarter" idx="12"/>
          </p:nvPr>
        </p:nvSpPr>
        <p:spPr/>
        <p:txBody>
          <a:bodyPr/>
          <a:lstStyle/>
          <a:p>
            <a:pPr>
              <a:defRPr/>
            </a:pPr>
            <a:r>
              <a:rPr lang="en-US" smtClean="0"/>
              <a:t>Estimating the Work</a:t>
            </a:r>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1"/>
          <p:cNvSpPr>
            <a:spLocks noGrp="1" noRot="1" noChangeAspect="1" noChangeArrowheads="1"/>
          </p:cNvSpPr>
          <p:nvPr>
            <p:ph type="sldImg"/>
          </p:nvPr>
        </p:nvSpPr>
        <p:spPr>
          <a:solidFill>
            <a:srgbClr val="FFFFFF"/>
          </a:solidFill>
          <a:ln/>
        </p:spPr>
      </p:sp>
      <p:sp>
        <p:nvSpPr>
          <p:cNvPr id="219139" name="Rectangle 2"/>
          <p:cNvSpPr>
            <a:spLocks noGrp="1" noChangeArrowheads="1"/>
          </p:cNvSpPr>
          <p:nvPr>
            <p:ph type="body" idx="1"/>
          </p:nvPr>
        </p:nvSpPr>
        <p:spPr>
          <a:noFill/>
          <a:ln/>
        </p:spPr>
        <p:txBody>
          <a:bodyPr/>
          <a:lstStyle/>
          <a:p>
            <a:pPr marL="0" marR="0" indent="0" algn="l" defTabSz="914400" rtl="0" eaLnBrk="1" fontAlgn="base" latinLnBrk="0" hangingPunct="1">
              <a:lnSpc>
                <a:spcPct val="80000"/>
              </a:lnSpc>
              <a:spcBef>
                <a:spcPts val="425"/>
              </a:spcBef>
              <a:spcAft>
                <a:spcPct val="0"/>
              </a:spcAft>
              <a:buClr>
                <a:srgbClr val="000000"/>
              </a:buClr>
              <a:buSzTx/>
              <a:buFontTx/>
              <a:buNone/>
              <a:tabLst/>
              <a:defRPr/>
            </a:pPr>
            <a:r>
              <a:rPr lang="en-US" sz="300" dirty="0" smtClean="0">
                <a:solidFill>
                  <a:srgbClr val="000000"/>
                </a:solidFill>
                <a:latin typeface="Arial" pitchFamily="-112" charset="0"/>
                <a:ea typeface="Arial" pitchFamily="-112" charset="0"/>
                <a:cs typeface="Arial" pitchFamily="-112" charset="0"/>
                <a:sym typeface="Arial" pitchFamily="-112" charset="0"/>
              </a:rPr>
              <a:t>This variation is one that we have used. We throw 1, 2, or 3 as</a:t>
            </a:r>
            <a:r>
              <a:rPr lang="en-US" sz="300" baseline="0" dirty="0" smtClean="0">
                <a:solidFill>
                  <a:srgbClr val="000000"/>
                </a:solidFill>
                <a:latin typeface="Arial" pitchFamily="-112" charset="0"/>
                <a:ea typeface="Arial" pitchFamily="-112" charset="0"/>
                <a:cs typeface="Arial" pitchFamily="-112" charset="0"/>
                <a:sym typeface="Arial" pitchFamily="-112" charset="0"/>
              </a:rPr>
              <a:t> valid estimates. 5 is NOT a valid estimate and means “I have no idea”. If someone throws that then we need to have a conversation.</a:t>
            </a:r>
          </a:p>
          <a:p>
            <a:pPr marL="0" marR="0" indent="0" algn="l" defTabSz="914400" rtl="0" eaLnBrk="1" fontAlgn="base" latinLnBrk="0" hangingPunct="1">
              <a:lnSpc>
                <a:spcPct val="80000"/>
              </a:lnSpc>
              <a:spcBef>
                <a:spcPts val="425"/>
              </a:spcBef>
              <a:spcAft>
                <a:spcPct val="0"/>
              </a:spcAft>
              <a:buClr>
                <a:srgbClr val="000000"/>
              </a:buClr>
              <a:buSzTx/>
              <a:buFontTx/>
              <a:buNone/>
              <a:tabLst/>
              <a:defRPr/>
            </a:pPr>
            <a:endParaRPr lang="en-US" sz="300" dirty="0" smtClean="0">
              <a:solidFill>
                <a:srgbClr val="000000"/>
              </a:solidFill>
              <a:latin typeface="Arial" pitchFamily="-112" charset="0"/>
              <a:ea typeface="Arial" pitchFamily="-112" charset="0"/>
              <a:cs typeface="Arial" pitchFamily="-112" charset="0"/>
              <a:sym typeface="Arial" pitchFamily="-112" charset="0"/>
            </a:endParaRPr>
          </a:p>
          <a:p>
            <a:pPr marL="0" marR="0" indent="0" algn="l" defTabSz="914400" rtl="0" eaLnBrk="1" fontAlgn="base" latinLnBrk="0" hangingPunct="1">
              <a:lnSpc>
                <a:spcPct val="80000"/>
              </a:lnSpc>
              <a:spcBef>
                <a:spcPts val="425"/>
              </a:spcBef>
              <a:spcAft>
                <a:spcPct val="0"/>
              </a:spcAft>
              <a:buClr>
                <a:srgbClr val="000000"/>
              </a:buClr>
              <a:buSzTx/>
              <a:buFontTx/>
              <a:buNone/>
              <a:tabLst/>
              <a:defRPr/>
            </a:pPr>
            <a:r>
              <a:rPr lang="en-US" sz="300" dirty="0" smtClean="0">
                <a:solidFill>
                  <a:srgbClr val="000000"/>
                </a:solidFill>
                <a:latin typeface="Arial" pitchFamily="-112" charset="0"/>
                <a:ea typeface="Arial" pitchFamily="-112" charset="0"/>
                <a:cs typeface="Arial" pitchFamily="-112" charset="0"/>
                <a:sym typeface="Arial" pitchFamily="-112" charset="0"/>
              </a:rPr>
              <a:t>Teams may have their own variations on this.</a:t>
            </a:r>
            <a:r>
              <a:rPr lang="en-US" sz="300" baseline="0" dirty="0" smtClean="0">
                <a:solidFill>
                  <a:srgbClr val="000000"/>
                </a:solidFill>
                <a:latin typeface="Arial" pitchFamily="-112" charset="0"/>
                <a:ea typeface="Arial" pitchFamily="-112" charset="0"/>
                <a:cs typeface="Arial" pitchFamily="-112" charset="0"/>
                <a:sym typeface="Arial" pitchFamily="-112" charset="0"/>
              </a:rPr>
              <a:t> Sometimes people can abstain by throwing “rock” (a fist).</a:t>
            </a:r>
            <a:endParaRPr lang="en-US" sz="300" dirty="0" smtClean="0">
              <a:solidFill>
                <a:srgbClr val="000000"/>
              </a:solidFill>
              <a:latin typeface="Arial" pitchFamily="-112" charset="0"/>
              <a:ea typeface="Arial" pitchFamily="-112" charset="0"/>
              <a:cs typeface="Arial" pitchFamily="-112" charset="0"/>
              <a:sym typeface="Arial" pitchFamily="-112" charset="0"/>
            </a:endParaRPr>
          </a:p>
          <a:p>
            <a:pPr marL="0" marR="0" indent="0" algn="l" defTabSz="914400" rtl="0" eaLnBrk="1" fontAlgn="base" latinLnBrk="0" hangingPunct="1">
              <a:lnSpc>
                <a:spcPct val="80000"/>
              </a:lnSpc>
              <a:spcBef>
                <a:spcPts val="425"/>
              </a:spcBef>
              <a:spcAft>
                <a:spcPct val="0"/>
              </a:spcAft>
              <a:buClr>
                <a:srgbClr val="000000"/>
              </a:buClr>
              <a:buSzTx/>
              <a:buFontTx/>
              <a:buNone/>
              <a:tabLst/>
              <a:defRPr/>
            </a:pPr>
            <a:endParaRPr lang="en-US" sz="300" dirty="0" smtClean="0">
              <a:solidFill>
                <a:srgbClr val="000000"/>
              </a:solidFill>
              <a:latin typeface="Arial" pitchFamily="-112" charset="0"/>
              <a:ea typeface="Arial" pitchFamily="-112" charset="0"/>
              <a:cs typeface="Arial" pitchFamily="-112" charset="0"/>
              <a:sym typeface="Arial" pitchFamily="-112" charset="0"/>
            </a:endParaRPr>
          </a:p>
          <a:p>
            <a:pPr marL="0" marR="0" indent="0" algn="l" defTabSz="914400" rtl="0" eaLnBrk="1" fontAlgn="base" latinLnBrk="0" hangingPunct="1">
              <a:lnSpc>
                <a:spcPct val="80000"/>
              </a:lnSpc>
              <a:spcBef>
                <a:spcPts val="425"/>
              </a:spcBef>
              <a:spcAft>
                <a:spcPct val="0"/>
              </a:spcAft>
              <a:buClr>
                <a:srgbClr val="000000"/>
              </a:buClr>
              <a:buSzTx/>
              <a:buFontTx/>
              <a:buNone/>
              <a:tabLst/>
              <a:defRPr/>
            </a:pPr>
            <a:r>
              <a:rPr lang="en-US" sz="300" dirty="0" smtClean="0">
                <a:solidFill>
                  <a:srgbClr val="000000"/>
                </a:solidFill>
                <a:latin typeface="Arial" pitchFamily="-112" charset="0"/>
                <a:ea typeface="Arial" pitchFamily="-112" charset="0"/>
                <a:cs typeface="Arial" pitchFamily="-112" charset="0"/>
                <a:sym typeface="Arial" pitchFamily="-112" charset="0"/>
              </a:rPr>
              <a:t>Note: demonstrate</a:t>
            </a:r>
            <a:r>
              <a:rPr lang="en-US" sz="300" baseline="0" dirty="0" smtClean="0">
                <a:solidFill>
                  <a:srgbClr val="000000"/>
                </a:solidFill>
                <a:latin typeface="Arial" pitchFamily="-112" charset="0"/>
                <a:ea typeface="Arial" pitchFamily="-112" charset="0"/>
                <a:cs typeface="Arial" pitchFamily="-112" charset="0"/>
                <a:sym typeface="Arial" pitchFamily="-112" charset="0"/>
              </a:rPr>
              <a:t> to them the counting in strategy you will use! “One, two, three, throw!”</a:t>
            </a:r>
            <a:endParaRPr lang="en-US" sz="300" dirty="0" smtClean="0">
              <a:solidFill>
                <a:srgbClr val="000000"/>
              </a:solidFill>
              <a:latin typeface="Arial" pitchFamily="-112" charset="0"/>
              <a:ea typeface="Arial" pitchFamily="-112" charset="0"/>
              <a:cs typeface="Arial" pitchFamily="-112" charset="0"/>
              <a:sym typeface="Arial" pitchFamily="-112" charset="0"/>
            </a:endParaRPr>
          </a:p>
          <a:p>
            <a:pPr marL="0" marR="0" indent="0" algn="l" defTabSz="914400" rtl="0" eaLnBrk="1" fontAlgn="base" latinLnBrk="0" hangingPunct="1">
              <a:lnSpc>
                <a:spcPct val="80000"/>
              </a:lnSpc>
              <a:spcBef>
                <a:spcPts val="425"/>
              </a:spcBef>
              <a:spcAft>
                <a:spcPct val="0"/>
              </a:spcAft>
              <a:buClr>
                <a:srgbClr val="000000"/>
              </a:buClr>
              <a:buSzTx/>
              <a:buFontTx/>
              <a:buNone/>
              <a:tabLst/>
              <a:defRPr/>
            </a:pPr>
            <a:endParaRPr lang="en-US" sz="300" dirty="0" smtClean="0">
              <a:solidFill>
                <a:srgbClr val="000000"/>
              </a:solidFill>
              <a:latin typeface="Arial" pitchFamily="-112" charset="0"/>
              <a:ea typeface="Arial" pitchFamily="-112" charset="0"/>
              <a:cs typeface="Arial" pitchFamily="-112" charset="0"/>
              <a:sym typeface="Arial" pitchFamily="-112" charset="0"/>
            </a:endParaRPr>
          </a:p>
          <a:p>
            <a:pPr marL="0" marR="0" indent="0" algn="l" defTabSz="914400" rtl="0" eaLnBrk="1" fontAlgn="base" latinLnBrk="0" hangingPunct="1">
              <a:lnSpc>
                <a:spcPct val="80000"/>
              </a:lnSpc>
              <a:spcBef>
                <a:spcPts val="425"/>
              </a:spcBef>
              <a:spcAft>
                <a:spcPct val="0"/>
              </a:spcAft>
              <a:buClr>
                <a:srgbClr val="000000"/>
              </a:buClr>
              <a:buSzTx/>
              <a:buFontTx/>
              <a:buNone/>
              <a:tabLst/>
              <a:defRPr/>
            </a:pPr>
            <a:r>
              <a:rPr lang="en-US" sz="300" dirty="0" smtClean="0">
                <a:solidFill>
                  <a:srgbClr val="000000"/>
                </a:solidFill>
                <a:latin typeface="Arial" pitchFamily="-112" charset="0"/>
                <a:ea typeface="Arial" pitchFamily="-112" charset="0"/>
                <a:cs typeface="Arial" pitchFamily="-112" charset="0"/>
                <a:sym typeface="Arial" pitchFamily="-112" charset="0"/>
              </a:rPr>
              <a:t>From</a:t>
            </a:r>
            <a:r>
              <a:rPr lang="en-US" sz="300" baseline="0" dirty="0" smtClean="0">
                <a:solidFill>
                  <a:srgbClr val="000000"/>
                </a:solidFill>
                <a:latin typeface="Arial" pitchFamily="-112" charset="0"/>
                <a:ea typeface="Arial" pitchFamily="-112" charset="0"/>
                <a:cs typeface="Arial" pitchFamily="-112" charset="0"/>
                <a:sym typeface="Arial" pitchFamily="-112" charset="0"/>
              </a:rPr>
              <a:t> Martin Fowler’s website: </a:t>
            </a:r>
            <a:r>
              <a:rPr lang="en-US" sz="800" dirty="0" smtClean="0">
                <a:latin typeface="Arial"/>
                <a:cs typeface="Arial"/>
              </a:rPr>
              <a:t>http://</a:t>
            </a:r>
            <a:r>
              <a:rPr lang="en-US" sz="800" dirty="0" err="1" smtClean="0">
                <a:latin typeface="Arial"/>
                <a:cs typeface="Arial"/>
              </a:rPr>
              <a:t>martinfowler.com/bliki/ThrownEstimate.html</a:t>
            </a:r>
            <a:endParaRPr lang="en-US" sz="800" dirty="0" smtClean="0">
              <a:latin typeface="Arial"/>
              <a:cs typeface="Arial"/>
            </a:endParaRPr>
          </a:p>
          <a:p>
            <a:pPr eaLnBrk="1" hangingPunct="1">
              <a:lnSpc>
                <a:spcPct val="80000"/>
              </a:lnSpc>
              <a:spcBef>
                <a:spcPts val="425"/>
              </a:spcBef>
              <a:buClr>
                <a:srgbClr val="000000"/>
              </a:buClr>
              <a:buFontTx/>
              <a:buNone/>
            </a:pPr>
            <a:endParaRPr lang="en-US" sz="300" baseline="0" dirty="0" smtClean="0">
              <a:solidFill>
                <a:srgbClr val="000000"/>
              </a:solidFill>
              <a:latin typeface="Arial" pitchFamily="-112" charset="0"/>
              <a:ea typeface="Arial" pitchFamily="-112" charset="0"/>
              <a:cs typeface="Arial" pitchFamily="-112" charset="0"/>
              <a:sym typeface="Arial" pitchFamily="-112" charset="0"/>
            </a:endParaRPr>
          </a:p>
        </p:txBody>
      </p:sp>
      <p:sp>
        <p:nvSpPr>
          <p:cNvPr id="2" name="Date Placeholder 1"/>
          <p:cNvSpPr>
            <a:spLocks noGrp="1"/>
          </p:cNvSpPr>
          <p:nvPr>
            <p:ph type="dt" idx="10"/>
          </p:nvPr>
        </p:nvSpPr>
        <p:spPr/>
        <p:txBody>
          <a:bodyPr/>
          <a:lstStyle/>
          <a:p>
            <a:endParaRPr lang="en-US"/>
          </a:p>
        </p:txBody>
      </p:sp>
      <p:sp>
        <p:nvSpPr>
          <p:cNvPr id="3" name="Footer Placeholder 2"/>
          <p:cNvSpPr>
            <a:spLocks noGrp="1"/>
          </p:cNvSpPr>
          <p:nvPr>
            <p:ph type="ftr" sz="quarter" idx="11"/>
          </p:nvPr>
        </p:nvSpPr>
        <p:spPr/>
        <p:txBody>
          <a:bodyPr/>
          <a:lstStyle/>
          <a:p>
            <a:pPr>
              <a:defRPr/>
            </a:pPr>
            <a:r>
              <a:rPr lang="en-US" smtClean="0"/>
              <a:t>Estimating the Work</a:t>
            </a:r>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1"/>
          <p:cNvSpPr>
            <a:spLocks noGrp="1" noRot="1" noChangeAspect="1" noChangeArrowheads="1"/>
          </p:cNvSpPr>
          <p:nvPr>
            <p:ph type="sldImg"/>
          </p:nvPr>
        </p:nvSpPr>
        <p:spPr>
          <a:solidFill>
            <a:srgbClr val="FFFFFF"/>
          </a:solidFill>
          <a:ln/>
        </p:spPr>
      </p:sp>
      <p:sp>
        <p:nvSpPr>
          <p:cNvPr id="219139" name="Rectangle 2"/>
          <p:cNvSpPr>
            <a:spLocks noGrp="1" noChangeArrowheads="1"/>
          </p:cNvSpPr>
          <p:nvPr>
            <p:ph type="body" idx="1"/>
          </p:nvPr>
        </p:nvSpPr>
        <p:spPr>
          <a:noFill/>
          <a:ln/>
        </p:spPr>
        <p:txBody>
          <a:bodyPr/>
          <a:lstStyle/>
          <a:p>
            <a:pPr marL="0" marR="0" indent="0" algn="l" defTabSz="914400" rtl="0" eaLnBrk="1" fontAlgn="base" latinLnBrk="0" hangingPunct="1">
              <a:lnSpc>
                <a:spcPct val="80000"/>
              </a:lnSpc>
              <a:spcBef>
                <a:spcPts val="425"/>
              </a:spcBef>
              <a:spcAft>
                <a:spcPct val="0"/>
              </a:spcAft>
              <a:buClr>
                <a:srgbClr val="000000"/>
              </a:buClr>
              <a:buSzTx/>
              <a:buFontTx/>
              <a:buNone/>
              <a:tabLst/>
              <a:defRPr/>
            </a:pPr>
            <a:r>
              <a:rPr lang="en-US" sz="300" dirty="0" smtClean="0">
                <a:solidFill>
                  <a:srgbClr val="000000"/>
                </a:solidFill>
                <a:latin typeface="Arial" pitchFamily="-112" charset="0"/>
                <a:ea typeface="Arial" pitchFamily="-112" charset="0"/>
                <a:cs typeface="Arial" pitchFamily="-112" charset="0"/>
                <a:sym typeface="Arial" pitchFamily="-112" charset="0"/>
              </a:rPr>
              <a:t>This variation is one that we have used. We throw 1, 2, or 3 as</a:t>
            </a:r>
            <a:r>
              <a:rPr lang="en-US" sz="300" baseline="0" dirty="0" smtClean="0">
                <a:solidFill>
                  <a:srgbClr val="000000"/>
                </a:solidFill>
                <a:latin typeface="Arial" pitchFamily="-112" charset="0"/>
                <a:ea typeface="Arial" pitchFamily="-112" charset="0"/>
                <a:cs typeface="Arial" pitchFamily="-112" charset="0"/>
                <a:sym typeface="Arial" pitchFamily="-112" charset="0"/>
              </a:rPr>
              <a:t> valid estimates. 5 is NOT a valid estimate and means “I have no idea”. If someone throws that then we need to have a conversation.</a:t>
            </a:r>
          </a:p>
          <a:p>
            <a:pPr marL="0" marR="0" indent="0" algn="l" defTabSz="914400" rtl="0" eaLnBrk="1" fontAlgn="base" latinLnBrk="0" hangingPunct="1">
              <a:lnSpc>
                <a:spcPct val="80000"/>
              </a:lnSpc>
              <a:spcBef>
                <a:spcPts val="425"/>
              </a:spcBef>
              <a:spcAft>
                <a:spcPct val="0"/>
              </a:spcAft>
              <a:buClr>
                <a:srgbClr val="000000"/>
              </a:buClr>
              <a:buSzTx/>
              <a:buFontTx/>
              <a:buNone/>
              <a:tabLst/>
              <a:defRPr/>
            </a:pPr>
            <a:endParaRPr lang="en-US" sz="300" dirty="0" smtClean="0">
              <a:solidFill>
                <a:srgbClr val="000000"/>
              </a:solidFill>
              <a:latin typeface="Arial" pitchFamily="-112" charset="0"/>
              <a:ea typeface="Arial" pitchFamily="-112" charset="0"/>
              <a:cs typeface="Arial" pitchFamily="-112" charset="0"/>
              <a:sym typeface="Arial" pitchFamily="-112" charset="0"/>
            </a:endParaRPr>
          </a:p>
          <a:p>
            <a:pPr marL="0" marR="0" indent="0" algn="l" defTabSz="914400" rtl="0" eaLnBrk="1" fontAlgn="base" latinLnBrk="0" hangingPunct="1">
              <a:lnSpc>
                <a:spcPct val="80000"/>
              </a:lnSpc>
              <a:spcBef>
                <a:spcPts val="425"/>
              </a:spcBef>
              <a:spcAft>
                <a:spcPct val="0"/>
              </a:spcAft>
              <a:buClr>
                <a:srgbClr val="000000"/>
              </a:buClr>
              <a:buSzTx/>
              <a:buFontTx/>
              <a:buNone/>
              <a:tabLst/>
              <a:defRPr/>
            </a:pPr>
            <a:r>
              <a:rPr lang="en-US" sz="300" dirty="0" smtClean="0">
                <a:solidFill>
                  <a:srgbClr val="000000"/>
                </a:solidFill>
                <a:latin typeface="Arial" pitchFamily="-112" charset="0"/>
                <a:ea typeface="Arial" pitchFamily="-112" charset="0"/>
                <a:cs typeface="Arial" pitchFamily="-112" charset="0"/>
                <a:sym typeface="Arial" pitchFamily="-112" charset="0"/>
              </a:rPr>
              <a:t>Teams may have their own variations on this.</a:t>
            </a:r>
            <a:r>
              <a:rPr lang="en-US" sz="300" baseline="0" dirty="0" smtClean="0">
                <a:solidFill>
                  <a:srgbClr val="000000"/>
                </a:solidFill>
                <a:latin typeface="Arial" pitchFamily="-112" charset="0"/>
                <a:ea typeface="Arial" pitchFamily="-112" charset="0"/>
                <a:cs typeface="Arial" pitchFamily="-112" charset="0"/>
                <a:sym typeface="Arial" pitchFamily="-112" charset="0"/>
              </a:rPr>
              <a:t> Sometimes people can abstain by throwing “rock” (a fist).</a:t>
            </a:r>
            <a:endParaRPr lang="en-US" sz="300" dirty="0" smtClean="0">
              <a:solidFill>
                <a:srgbClr val="000000"/>
              </a:solidFill>
              <a:latin typeface="Arial" pitchFamily="-112" charset="0"/>
              <a:ea typeface="Arial" pitchFamily="-112" charset="0"/>
              <a:cs typeface="Arial" pitchFamily="-112" charset="0"/>
              <a:sym typeface="Arial" pitchFamily="-112" charset="0"/>
            </a:endParaRPr>
          </a:p>
          <a:p>
            <a:pPr marL="0" marR="0" indent="0" algn="l" defTabSz="914400" rtl="0" eaLnBrk="1" fontAlgn="base" latinLnBrk="0" hangingPunct="1">
              <a:lnSpc>
                <a:spcPct val="80000"/>
              </a:lnSpc>
              <a:spcBef>
                <a:spcPts val="425"/>
              </a:spcBef>
              <a:spcAft>
                <a:spcPct val="0"/>
              </a:spcAft>
              <a:buClr>
                <a:srgbClr val="000000"/>
              </a:buClr>
              <a:buSzTx/>
              <a:buFontTx/>
              <a:buNone/>
              <a:tabLst/>
              <a:defRPr/>
            </a:pPr>
            <a:endParaRPr lang="en-US" sz="300" dirty="0" smtClean="0">
              <a:solidFill>
                <a:srgbClr val="000000"/>
              </a:solidFill>
              <a:latin typeface="Arial" pitchFamily="-112" charset="0"/>
              <a:ea typeface="Arial" pitchFamily="-112" charset="0"/>
              <a:cs typeface="Arial" pitchFamily="-112" charset="0"/>
              <a:sym typeface="Arial" pitchFamily="-112" charset="0"/>
            </a:endParaRPr>
          </a:p>
          <a:p>
            <a:pPr marL="0" marR="0" indent="0" algn="l" defTabSz="914400" rtl="0" eaLnBrk="1" fontAlgn="base" latinLnBrk="0" hangingPunct="1">
              <a:lnSpc>
                <a:spcPct val="80000"/>
              </a:lnSpc>
              <a:spcBef>
                <a:spcPts val="425"/>
              </a:spcBef>
              <a:spcAft>
                <a:spcPct val="0"/>
              </a:spcAft>
              <a:buClr>
                <a:srgbClr val="000000"/>
              </a:buClr>
              <a:buSzTx/>
              <a:buFontTx/>
              <a:buNone/>
              <a:tabLst/>
              <a:defRPr/>
            </a:pPr>
            <a:r>
              <a:rPr lang="en-US" sz="300" dirty="0" smtClean="0">
                <a:solidFill>
                  <a:srgbClr val="000000"/>
                </a:solidFill>
                <a:latin typeface="Arial" pitchFamily="-112" charset="0"/>
                <a:ea typeface="Arial" pitchFamily="-112" charset="0"/>
                <a:cs typeface="Arial" pitchFamily="-112" charset="0"/>
                <a:sym typeface="Arial" pitchFamily="-112" charset="0"/>
              </a:rPr>
              <a:t>Note: demonstrate</a:t>
            </a:r>
            <a:r>
              <a:rPr lang="en-US" sz="300" baseline="0" dirty="0" smtClean="0">
                <a:solidFill>
                  <a:srgbClr val="000000"/>
                </a:solidFill>
                <a:latin typeface="Arial" pitchFamily="-112" charset="0"/>
                <a:ea typeface="Arial" pitchFamily="-112" charset="0"/>
                <a:cs typeface="Arial" pitchFamily="-112" charset="0"/>
                <a:sym typeface="Arial" pitchFamily="-112" charset="0"/>
              </a:rPr>
              <a:t> to them the counting in strategy you will use! “One, two, three</a:t>
            </a:r>
            <a:r>
              <a:rPr lang="en-US" sz="300" baseline="0" smtClean="0">
                <a:solidFill>
                  <a:srgbClr val="000000"/>
                </a:solidFill>
                <a:latin typeface="Arial" pitchFamily="-112" charset="0"/>
                <a:ea typeface="Arial" pitchFamily="-112" charset="0"/>
                <a:cs typeface="Arial" pitchFamily="-112" charset="0"/>
                <a:sym typeface="Arial" pitchFamily="-112" charset="0"/>
              </a:rPr>
              <a:t>, throw!”</a:t>
            </a:r>
            <a:endParaRPr lang="en-US" sz="300" smtClean="0">
              <a:solidFill>
                <a:srgbClr val="000000"/>
              </a:solidFill>
              <a:latin typeface="Arial" pitchFamily="-112" charset="0"/>
              <a:ea typeface="Arial" pitchFamily="-112" charset="0"/>
              <a:cs typeface="Arial" pitchFamily="-112" charset="0"/>
              <a:sym typeface="Arial" pitchFamily="-112" charset="0"/>
            </a:endParaRPr>
          </a:p>
          <a:p>
            <a:pPr marL="0" marR="0" indent="0" algn="l" defTabSz="914400" rtl="0" eaLnBrk="1" fontAlgn="base" latinLnBrk="0" hangingPunct="1">
              <a:lnSpc>
                <a:spcPct val="80000"/>
              </a:lnSpc>
              <a:spcBef>
                <a:spcPts val="425"/>
              </a:spcBef>
              <a:spcAft>
                <a:spcPct val="0"/>
              </a:spcAft>
              <a:buClr>
                <a:srgbClr val="000000"/>
              </a:buClr>
              <a:buSzTx/>
              <a:buFontTx/>
              <a:buNone/>
              <a:tabLst/>
              <a:defRPr/>
            </a:pPr>
            <a:endParaRPr lang="en-US" sz="300" dirty="0" smtClean="0">
              <a:solidFill>
                <a:srgbClr val="000000"/>
              </a:solidFill>
              <a:latin typeface="Arial" pitchFamily="-112" charset="0"/>
              <a:ea typeface="Arial" pitchFamily="-112" charset="0"/>
              <a:cs typeface="Arial" pitchFamily="-112" charset="0"/>
              <a:sym typeface="Arial" pitchFamily="-112" charset="0"/>
            </a:endParaRPr>
          </a:p>
          <a:p>
            <a:pPr marL="0" marR="0" indent="0" algn="l" defTabSz="914400" rtl="0" eaLnBrk="1" fontAlgn="base" latinLnBrk="0" hangingPunct="1">
              <a:lnSpc>
                <a:spcPct val="80000"/>
              </a:lnSpc>
              <a:spcBef>
                <a:spcPts val="425"/>
              </a:spcBef>
              <a:spcAft>
                <a:spcPct val="0"/>
              </a:spcAft>
              <a:buClr>
                <a:srgbClr val="000000"/>
              </a:buClr>
              <a:buSzTx/>
              <a:buFontTx/>
              <a:buNone/>
              <a:tabLst/>
              <a:defRPr/>
            </a:pPr>
            <a:r>
              <a:rPr lang="en-US" sz="300" dirty="0" smtClean="0">
                <a:solidFill>
                  <a:srgbClr val="000000"/>
                </a:solidFill>
                <a:latin typeface="Arial" pitchFamily="-112" charset="0"/>
                <a:ea typeface="Arial" pitchFamily="-112" charset="0"/>
                <a:cs typeface="Arial" pitchFamily="-112" charset="0"/>
                <a:sym typeface="Arial" pitchFamily="-112" charset="0"/>
              </a:rPr>
              <a:t>From</a:t>
            </a:r>
            <a:r>
              <a:rPr lang="en-US" sz="300" baseline="0" dirty="0" smtClean="0">
                <a:solidFill>
                  <a:srgbClr val="000000"/>
                </a:solidFill>
                <a:latin typeface="Arial" pitchFamily="-112" charset="0"/>
                <a:ea typeface="Arial" pitchFamily="-112" charset="0"/>
                <a:cs typeface="Arial" pitchFamily="-112" charset="0"/>
                <a:sym typeface="Arial" pitchFamily="-112" charset="0"/>
              </a:rPr>
              <a:t> Martin Fowler’s website: </a:t>
            </a:r>
            <a:r>
              <a:rPr lang="en-US" sz="800" dirty="0" smtClean="0">
                <a:latin typeface="Arial"/>
                <a:cs typeface="Arial"/>
              </a:rPr>
              <a:t>http://</a:t>
            </a:r>
            <a:r>
              <a:rPr lang="en-US" sz="800" dirty="0" err="1" smtClean="0">
                <a:latin typeface="Arial"/>
                <a:cs typeface="Arial"/>
              </a:rPr>
              <a:t>martinfowler.com/bliki/ThrownEstimate.html</a:t>
            </a:r>
            <a:endParaRPr lang="en-US" sz="800" dirty="0" smtClean="0">
              <a:latin typeface="Arial"/>
              <a:cs typeface="Arial"/>
            </a:endParaRPr>
          </a:p>
          <a:p>
            <a:pPr eaLnBrk="1" hangingPunct="1">
              <a:lnSpc>
                <a:spcPct val="80000"/>
              </a:lnSpc>
              <a:spcBef>
                <a:spcPts val="425"/>
              </a:spcBef>
              <a:buClr>
                <a:srgbClr val="000000"/>
              </a:buClr>
              <a:buFontTx/>
              <a:buNone/>
            </a:pPr>
            <a:endParaRPr lang="en-US" sz="300" baseline="0" dirty="0" smtClean="0">
              <a:solidFill>
                <a:srgbClr val="000000"/>
              </a:solidFill>
              <a:latin typeface="Arial" pitchFamily="-112" charset="0"/>
              <a:ea typeface="Arial" pitchFamily="-112" charset="0"/>
              <a:cs typeface="Arial" pitchFamily="-112" charset="0"/>
              <a:sym typeface="Arial" pitchFamily="-112" charset="0"/>
            </a:endParaRPr>
          </a:p>
        </p:txBody>
      </p:sp>
      <p:sp>
        <p:nvSpPr>
          <p:cNvPr id="2" name="Date Placeholder 1"/>
          <p:cNvSpPr>
            <a:spLocks noGrp="1"/>
          </p:cNvSpPr>
          <p:nvPr>
            <p:ph type="dt" idx="10"/>
          </p:nvPr>
        </p:nvSpPr>
        <p:spPr/>
        <p:txBody>
          <a:bodyPr/>
          <a:lstStyle/>
          <a:p>
            <a:endParaRPr lang="en-US"/>
          </a:p>
        </p:txBody>
      </p:sp>
      <p:sp>
        <p:nvSpPr>
          <p:cNvPr id="3" name="Footer Placeholder 2"/>
          <p:cNvSpPr>
            <a:spLocks noGrp="1"/>
          </p:cNvSpPr>
          <p:nvPr>
            <p:ph type="ftr" sz="quarter" idx="11"/>
          </p:nvPr>
        </p:nvSpPr>
        <p:spPr/>
        <p:txBody>
          <a:bodyPr/>
          <a:lstStyle/>
          <a:p>
            <a:pPr>
              <a:defRPr/>
            </a:pPr>
            <a:r>
              <a:rPr lang="en-US" smtClean="0"/>
              <a:t>Estimating the Work</a:t>
            </a:r>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25000" lnSpcReduction="20000"/>
          </a:bodyPr>
          <a:lstStyle/>
          <a:p>
            <a:pPr>
              <a:buFont typeface="Arial" pitchFamily="34" charset="0"/>
              <a:buChar char="•"/>
            </a:pPr>
            <a:r>
              <a:rPr lang="en-US" sz="1200" b="0" i="0" kern="1200" dirty="0" smtClean="0">
                <a:solidFill>
                  <a:schemeClr val="tx1"/>
                </a:solidFill>
                <a:latin typeface="+mn-lt"/>
                <a:ea typeface="ＭＳ Ｐゴシック" pitchFamily="-65" charset="-128"/>
                <a:cs typeface="Arial" charset="0"/>
              </a:rPr>
              <a:t>T-shirt sizing is sometimes used as a starting point</a:t>
            </a:r>
          </a:p>
          <a:p>
            <a:pPr>
              <a:buFont typeface="Arial" pitchFamily="34" charset="0"/>
              <a:buChar char="•"/>
            </a:pPr>
            <a:r>
              <a:rPr lang="en-US" sz="1200" b="0" i="0" kern="1200" dirty="0" smtClean="0">
                <a:solidFill>
                  <a:schemeClr val="tx1"/>
                </a:solidFill>
                <a:latin typeface="+mn-lt"/>
                <a:ea typeface="ＭＳ Ｐゴシック" pitchFamily="-65" charset="-128"/>
                <a:cs typeface="Arial" charset="0"/>
              </a:rPr>
              <a:t>Will</a:t>
            </a:r>
            <a:r>
              <a:rPr lang="en-US" sz="1200" b="0" i="0" kern="1200" baseline="0" dirty="0" smtClean="0">
                <a:solidFill>
                  <a:schemeClr val="tx1"/>
                </a:solidFill>
                <a:latin typeface="+mn-lt"/>
                <a:ea typeface="ＭＳ Ｐゴシック" pitchFamily="-65" charset="-128"/>
                <a:cs typeface="Arial" charset="0"/>
              </a:rPr>
              <a:t> need to be translated to time at some point</a:t>
            </a:r>
          </a:p>
          <a:p>
            <a:pPr>
              <a:buFont typeface="Arial" pitchFamily="34" charset="0"/>
              <a:buChar char="•"/>
            </a:pPr>
            <a:r>
              <a:rPr lang="en-US" sz="1200" b="0" i="0" kern="1200" baseline="0" dirty="0" smtClean="0">
                <a:solidFill>
                  <a:schemeClr val="tx1"/>
                </a:solidFill>
                <a:latin typeface="+mn-lt"/>
                <a:ea typeface="ＭＳ Ｐゴシック" pitchFamily="-65" charset="-128"/>
                <a:cs typeface="Arial" charset="0"/>
              </a:rPr>
              <a:t>Helpful when thinking about a new module or initially sizing a project</a:t>
            </a:r>
            <a:endParaRPr lang="en-US" sz="1200" b="0" i="0" kern="1200" dirty="0" smtClean="0">
              <a:solidFill>
                <a:schemeClr val="tx1"/>
              </a:solidFill>
              <a:latin typeface="+mn-lt"/>
              <a:ea typeface="ＭＳ Ｐゴシック" pitchFamily="-65" charset="-128"/>
              <a:cs typeface="Arial" charset="0"/>
            </a:endParaRPr>
          </a:p>
          <a:p>
            <a:endParaRPr lang="en-US" sz="1200" b="0" i="0" kern="1200" dirty="0" smtClean="0">
              <a:solidFill>
                <a:schemeClr val="tx1"/>
              </a:solidFill>
              <a:latin typeface="+mn-lt"/>
              <a:ea typeface="ＭＳ Ｐゴシック" pitchFamily="-65" charset="-128"/>
              <a:cs typeface="Arial" charset="0"/>
            </a:endParaRPr>
          </a:p>
          <a:p>
            <a:endParaRPr lang="en-US" sz="1200" b="0" i="0" kern="1200" dirty="0" smtClean="0">
              <a:solidFill>
                <a:schemeClr val="tx1"/>
              </a:solidFill>
              <a:latin typeface="+mn-lt"/>
              <a:ea typeface="ＭＳ Ｐゴシック" pitchFamily="-65" charset="-128"/>
              <a:cs typeface="Arial" charset="0"/>
            </a:endParaRPr>
          </a:p>
          <a:p>
            <a:r>
              <a:rPr lang="en-US" sz="1200" b="0" i="0" kern="1200" dirty="0" smtClean="0">
                <a:solidFill>
                  <a:schemeClr val="tx1"/>
                </a:solidFill>
                <a:latin typeface="+mn-lt"/>
                <a:ea typeface="ＭＳ Ｐゴシック" pitchFamily="-65" charset="-128"/>
                <a:cs typeface="Arial" charset="0"/>
              </a:rPr>
              <a:t>----------------------------------------------------------------------</a:t>
            </a:r>
          </a:p>
          <a:p>
            <a:r>
              <a:rPr lang="en-US" sz="1200" b="0" i="0" kern="1200" dirty="0" smtClean="0">
                <a:solidFill>
                  <a:schemeClr val="tx1"/>
                </a:solidFill>
                <a:latin typeface="+mn-lt"/>
                <a:ea typeface="ＭＳ Ｐゴシック" pitchFamily="-65" charset="-128"/>
                <a:cs typeface="Arial" charset="0"/>
              </a:rPr>
              <a:t>Another simple</a:t>
            </a:r>
            <a:r>
              <a:rPr lang="en-US" sz="1200" b="0" i="0" kern="1200" baseline="0" dirty="0" smtClean="0">
                <a:solidFill>
                  <a:schemeClr val="tx1"/>
                </a:solidFill>
                <a:latin typeface="+mn-lt"/>
                <a:ea typeface="ＭＳ Ｐゴシック" pitchFamily="-65" charset="-128"/>
                <a:cs typeface="Arial" charset="0"/>
              </a:rPr>
              <a:t> method of relative estimation is T-shirt sizing. The simplest is to estimate each story as small, medium, or large.  You can include extra small, extra large, and extra extra large if you like.  Any system that estimates stories relative to other stories will work.</a:t>
            </a:r>
            <a:endParaRPr lang="en-US" sz="1200" b="0" i="0" kern="1200" dirty="0" smtClean="0">
              <a:solidFill>
                <a:schemeClr val="tx1"/>
              </a:solidFill>
              <a:latin typeface="+mn-lt"/>
              <a:ea typeface="ＭＳ Ｐゴシック" pitchFamily="-65" charset="-128"/>
              <a:cs typeface="Arial" charset="0"/>
            </a:endParaRPr>
          </a:p>
        </p:txBody>
      </p:sp>
      <p:sp>
        <p:nvSpPr>
          <p:cNvPr id="4" name="Slide Number Placeholder 3"/>
          <p:cNvSpPr>
            <a:spLocks noGrp="1"/>
          </p:cNvSpPr>
          <p:nvPr>
            <p:ph type="sldNum" sz="quarter" idx="10"/>
          </p:nvPr>
        </p:nvSpPr>
        <p:spPr/>
        <p:txBody>
          <a:bodyPr/>
          <a:lstStyle/>
          <a:p>
            <a:fld id="{C91E950B-F458-354F-BE3A-215FB82C404C}" type="slidenum">
              <a:rPr lang="en-US" smtClean="0"/>
              <a:pPr/>
              <a:t>15</a:t>
            </a:fld>
            <a:endParaRPr lang="en-US"/>
          </a:p>
        </p:txBody>
      </p:sp>
      <p:sp>
        <p:nvSpPr>
          <p:cNvPr id="5" name="Date Placeholder 4"/>
          <p:cNvSpPr>
            <a:spLocks noGrp="1"/>
          </p:cNvSpPr>
          <p:nvPr>
            <p:ph type="dt" idx="11"/>
          </p:nvPr>
        </p:nvSpPr>
        <p:spPr/>
        <p:txBody>
          <a:bodyPr/>
          <a:lstStyle/>
          <a:p>
            <a:endParaRPr lang="en-US"/>
          </a:p>
        </p:txBody>
      </p:sp>
      <p:sp>
        <p:nvSpPr>
          <p:cNvPr id="6" name="Footer Placeholder 5"/>
          <p:cNvSpPr>
            <a:spLocks noGrp="1"/>
          </p:cNvSpPr>
          <p:nvPr>
            <p:ph type="ftr" sz="quarter" idx="12"/>
          </p:nvPr>
        </p:nvSpPr>
        <p:spPr/>
        <p:txBody>
          <a:bodyPr/>
          <a:lstStyle/>
          <a:p>
            <a:pPr>
              <a:defRPr/>
            </a:pPr>
            <a:r>
              <a:rPr lang="en-US" smtClean="0"/>
              <a:t>Estimating the Work</a:t>
            </a:r>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About 20 minutes – great if they can estimate all their stories, but not absolutely necessary</a:t>
            </a:r>
            <a:endParaRPr lang="en-US" baseline="0"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F6EA9968-001F-354A-A9C8-D6F2B058879E}" type="slidenum">
              <a:rPr lang="en-US" smtClean="0"/>
              <a:pPr/>
              <a:t>17</a:t>
            </a:fld>
            <a:endParaRPr lang="en-US"/>
          </a:p>
        </p:txBody>
      </p:sp>
      <p:sp>
        <p:nvSpPr>
          <p:cNvPr id="5" name="Date Placeholder 4"/>
          <p:cNvSpPr>
            <a:spLocks noGrp="1"/>
          </p:cNvSpPr>
          <p:nvPr>
            <p:ph type="dt" idx="11"/>
          </p:nvPr>
        </p:nvSpPr>
        <p:spPr/>
        <p:txBody>
          <a:bodyPr/>
          <a:lstStyle/>
          <a:p>
            <a:endParaRPr lang="en-US"/>
          </a:p>
        </p:txBody>
      </p:sp>
      <p:sp>
        <p:nvSpPr>
          <p:cNvPr id="6" name="Footer Placeholder 5"/>
          <p:cNvSpPr>
            <a:spLocks noGrp="1"/>
          </p:cNvSpPr>
          <p:nvPr>
            <p:ph type="ftr" sz="quarter" idx="12"/>
          </p:nvPr>
        </p:nvSpPr>
        <p:spPr/>
        <p:txBody>
          <a:bodyPr/>
          <a:lstStyle/>
          <a:p>
            <a:pPr>
              <a:defRPr/>
            </a:pPr>
            <a:r>
              <a:rPr lang="en-US" smtClean="0"/>
              <a:t>Estimating the Work</a:t>
            </a:r>
            <a:endParaRPr lang="en-US"/>
          </a:p>
        </p:txBody>
      </p:sp>
    </p:spTree>
    <p:extLst>
      <p:ext uri="{BB962C8B-B14F-4D97-AF65-F5344CB8AC3E}">
        <p14:creationId xmlns:p14="http://schemas.microsoft.com/office/powerpoint/2010/main" val="29353234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31C8347-3FD2-40CB-8C55-11796154F6CD}" type="slidenum">
              <a:rPr lang="en-GB"/>
              <a:pPr/>
              <a:t>18</a:t>
            </a:fld>
            <a:endParaRPr lang="en-GB"/>
          </a:p>
        </p:txBody>
      </p:sp>
      <p:sp>
        <p:nvSpPr>
          <p:cNvPr id="437250" name="Rectangle 2"/>
          <p:cNvSpPr>
            <a:spLocks noGrp="1" noRot="1" noChangeAspect="1" noChangeArrowheads="1" noTextEdit="1"/>
          </p:cNvSpPr>
          <p:nvPr>
            <p:ph type="sldImg"/>
          </p:nvPr>
        </p:nvSpPr>
        <p:spPr>
          <a:ln/>
        </p:spPr>
      </p:sp>
      <p:sp>
        <p:nvSpPr>
          <p:cNvPr id="437251" name="Rectangle 3"/>
          <p:cNvSpPr>
            <a:spLocks noGrp="1" noChangeArrowheads="1"/>
          </p:cNvSpPr>
          <p:nvPr>
            <p:ph type="body" idx="1"/>
          </p:nvPr>
        </p:nvSpPr>
        <p:spPr/>
        <p:txBody>
          <a:bodyPr/>
          <a:lstStyle/>
          <a:p>
            <a:r>
              <a:rPr lang="en-US" dirty="0" smtClean="0"/>
              <a:t>Were there any problems? Anything you didn’t know</a:t>
            </a:r>
            <a:r>
              <a:rPr lang="en-US" baseline="0" dirty="0" smtClean="0"/>
              <a:t> when you came to estimate?</a:t>
            </a:r>
          </a:p>
          <a:p>
            <a:r>
              <a:rPr lang="en-US" baseline="0" dirty="0" smtClean="0"/>
              <a:t>This is where we do some more work – research – to allow us to better understand the story.</a:t>
            </a:r>
          </a:p>
          <a:p>
            <a:r>
              <a:rPr lang="en-US" dirty="0" smtClean="0"/>
              <a:t>Time boxed</a:t>
            </a:r>
          </a:p>
          <a:p>
            <a:r>
              <a:rPr lang="en-US" dirty="0" smtClean="0"/>
              <a:t>Throw</a:t>
            </a:r>
            <a:r>
              <a:rPr lang="en-US" baseline="0" dirty="0" smtClean="0"/>
              <a:t> away</a:t>
            </a:r>
          </a:p>
          <a:p>
            <a:r>
              <a:rPr lang="en-US" baseline="0" dirty="0" smtClean="0"/>
              <a:t>Done during inception, but typically environments are set up yet</a:t>
            </a:r>
          </a:p>
          <a:p>
            <a:r>
              <a:rPr lang="en-US" baseline="0" dirty="0" smtClean="0"/>
              <a:t>Done during Iteration 0, but initial estimate has already been given </a:t>
            </a:r>
          </a:p>
          <a:p>
            <a:endParaRPr lang="en-US" dirty="0"/>
          </a:p>
        </p:txBody>
      </p:sp>
      <p:sp>
        <p:nvSpPr>
          <p:cNvPr id="2" name="Date Placeholder 1"/>
          <p:cNvSpPr>
            <a:spLocks noGrp="1"/>
          </p:cNvSpPr>
          <p:nvPr>
            <p:ph type="dt" idx="10"/>
          </p:nvPr>
        </p:nvSpPr>
        <p:spPr/>
        <p:txBody>
          <a:bodyPr/>
          <a:lstStyle/>
          <a:p>
            <a:endParaRPr lang="en-US"/>
          </a:p>
        </p:txBody>
      </p:sp>
      <p:sp>
        <p:nvSpPr>
          <p:cNvPr id="3" name="Footer Placeholder 2"/>
          <p:cNvSpPr>
            <a:spLocks noGrp="1"/>
          </p:cNvSpPr>
          <p:nvPr>
            <p:ph type="ftr" sz="quarter" idx="11"/>
          </p:nvPr>
        </p:nvSpPr>
        <p:spPr/>
        <p:txBody>
          <a:bodyPr/>
          <a:lstStyle/>
          <a:p>
            <a:pPr>
              <a:defRPr/>
            </a:pPr>
            <a:r>
              <a:rPr lang="en-US" smtClean="0"/>
              <a:t>Estimating the Work</a:t>
            </a:r>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a:p>
            <a:r>
              <a:rPr lang="en-US" dirty="0" smtClean="0"/>
              <a:t>Low: 1min</a:t>
            </a:r>
          </a:p>
          <a:p>
            <a:r>
              <a:rPr lang="en-US" dirty="0" smtClean="0"/>
              <a:t>High: 3min</a:t>
            </a:r>
            <a:endParaRPr lang="en-US" dirty="0"/>
          </a:p>
        </p:txBody>
      </p:sp>
      <p:sp>
        <p:nvSpPr>
          <p:cNvPr id="4" name="Slide Number Placeholder 3"/>
          <p:cNvSpPr>
            <a:spLocks noGrp="1"/>
          </p:cNvSpPr>
          <p:nvPr>
            <p:ph type="sldNum" sz="quarter" idx="10"/>
          </p:nvPr>
        </p:nvSpPr>
        <p:spPr/>
        <p:txBody>
          <a:bodyPr/>
          <a:lstStyle/>
          <a:p>
            <a:fld id="{C91E950B-F458-354F-BE3A-215FB82C404C}" type="slidenum">
              <a:rPr lang="en-US" smtClean="0"/>
              <a:pPr/>
              <a:t>19</a:t>
            </a:fld>
            <a:endParaRPr lang="en-US"/>
          </a:p>
        </p:txBody>
      </p:sp>
      <p:sp>
        <p:nvSpPr>
          <p:cNvPr id="5" name="Date Placeholder 4"/>
          <p:cNvSpPr>
            <a:spLocks noGrp="1"/>
          </p:cNvSpPr>
          <p:nvPr>
            <p:ph type="dt" idx="11"/>
          </p:nvPr>
        </p:nvSpPr>
        <p:spPr/>
        <p:txBody>
          <a:bodyPr/>
          <a:lstStyle/>
          <a:p>
            <a:endParaRPr lang="en-US"/>
          </a:p>
        </p:txBody>
      </p:sp>
      <p:sp>
        <p:nvSpPr>
          <p:cNvPr id="6" name="Footer Placeholder 5"/>
          <p:cNvSpPr>
            <a:spLocks noGrp="1"/>
          </p:cNvSpPr>
          <p:nvPr>
            <p:ph type="ftr" sz="quarter" idx="12"/>
          </p:nvPr>
        </p:nvSpPr>
        <p:spPr/>
        <p:txBody>
          <a:bodyPr/>
          <a:lstStyle/>
          <a:p>
            <a:pPr>
              <a:defRPr/>
            </a:pPr>
            <a:r>
              <a:rPr lang="en-US" smtClean="0"/>
              <a:t>Estimating the Work</a:t>
            </a:r>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25000" lnSpcReduction="20000"/>
          </a:bodyPr>
          <a:lstStyle/>
          <a:p>
            <a:pPr>
              <a:buFont typeface="Arial" pitchFamily="34" charset="0"/>
              <a:buChar char="•"/>
            </a:pPr>
            <a:r>
              <a:rPr lang="en-US" dirty="0"/>
              <a:t>Now we need to figure out how fast we think we can work</a:t>
            </a:r>
          </a:p>
          <a:p>
            <a:pPr>
              <a:buFont typeface="Arial" pitchFamily="34" charset="0"/>
              <a:buChar char="•"/>
            </a:pPr>
            <a:r>
              <a:rPr lang="en-US" dirty="0"/>
              <a:t>Initially it’s a guess.  Experience makes our guesses more accurate and precise.</a:t>
            </a:r>
          </a:p>
          <a:p>
            <a:pPr>
              <a:buFont typeface="Arial" pitchFamily="34" charset="0"/>
              <a:buChar char="•"/>
            </a:pPr>
            <a:r>
              <a:rPr lang="en-US" dirty="0"/>
              <a:t>Velocity – the amount of work that we can complete in an iteration</a:t>
            </a:r>
          </a:p>
          <a:p>
            <a:endParaRPr lang="en-US" dirty="0"/>
          </a:p>
          <a:p>
            <a:r>
              <a:rPr lang="en-US" dirty="0"/>
              <a:t>-----------------------------------------------------------------------------------------------------------</a:t>
            </a:r>
          </a:p>
          <a:p>
            <a:r>
              <a:rPr lang="en-US" dirty="0"/>
              <a:t>Once we’ve figured out how difficult each of our stories is, then we need to figure out how many we can fit into an Iteration.  That’s what we call velocity – the amount of work, computed based on our estimates, that will fit in an Iteration.</a:t>
            </a:r>
          </a:p>
        </p:txBody>
      </p:sp>
      <p:sp>
        <p:nvSpPr>
          <p:cNvPr id="4" name="Slide Number Placeholder 3"/>
          <p:cNvSpPr>
            <a:spLocks noGrp="1"/>
          </p:cNvSpPr>
          <p:nvPr>
            <p:ph type="sldNum" sz="quarter" idx="10"/>
          </p:nvPr>
        </p:nvSpPr>
        <p:spPr/>
        <p:txBody>
          <a:bodyPr/>
          <a:lstStyle/>
          <a:p>
            <a:fld id="{C91E950B-F458-354F-BE3A-215FB82C404C}" type="slidenum">
              <a:rPr lang="en-US" smtClean="0"/>
              <a:pPr/>
              <a:t>20</a:t>
            </a:fld>
            <a:endParaRPr lang="en-US"/>
          </a:p>
        </p:txBody>
      </p:sp>
      <p:sp>
        <p:nvSpPr>
          <p:cNvPr id="5" name="Date Placeholder 4"/>
          <p:cNvSpPr>
            <a:spLocks noGrp="1"/>
          </p:cNvSpPr>
          <p:nvPr>
            <p:ph type="dt" idx="11"/>
          </p:nvPr>
        </p:nvSpPr>
        <p:spPr/>
        <p:txBody>
          <a:bodyPr/>
          <a:lstStyle/>
          <a:p>
            <a:endParaRPr lang="en-US"/>
          </a:p>
        </p:txBody>
      </p:sp>
      <p:sp>
        <p:nvSpPr>
          <p:cNvPr id="6" name="Footer Placeholder 5"/>
          <p:cNvSpPr>
            <a:spLocks noGrp="1"/>
          </p:cNvSpPr>
          <p:nvPr>
            <p:ph type="ftr" sz="quarter" idx="12"/>
          </p:nvPr>
        </p:nvSpPr>
        <p:spPr/>
        <p:txBody>
          <a:bodyPr/>
          <a:lstStyle/>
          <a:p>
            <a:pPr>
              <a:defRPr/>
            </a:pPr>
            <a:r>
              <a:rPr lang="en-US" smtClean="0"/>
              <a:t>Estimating the Work</a:t>
            </a:r>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lnSpcReduction="10000"/>
          </a:bodyPr>
          <a:lstStyle/>
          <a:p>
            <a:r>
              <a:rPr lang="en-US" dirty="0" smtClean="0"/>
              <a:t>The line represents</a:t>
            </a:r>
            <a:r>
              <a:rPr lang="en-US" baseline="0" dirty="0" smtClean="0"/>
              <a:t> project start.</a:t>
            </a:r>
          </a:p>
          <a:p>
            <a:r>
              <a:rPr lang="en-US" baseline="0" dirty="0" smtClean="0"/>
              <a:t>Educated guess using data from previous projects is risky.  You must determine the variables that were in play on the other project(s) compared to this project.</a:t>
            </a:r>
          </a:p>
          <a:p>
            <a:r>
              <a:rPr lang="en-US" baseline="0" dirty="0" smtClean="0"/>
              <a:t>Trial iteration.  Costly, but most accurate for planning.  </a:t>
            </a:r>
          </a:p>
          <a:p>
            <a:r>
              <a:rPr lang="en-US" baseline="0" dirty="0" smtClean="0"/>
              <a:t>Velocity planning game.  More risky.  Likely to be modified.</a:t>
            </a:r>
          </a:p>
          <a:p>
            <a:endParaRPr lang="en-US" dirty="0" smtClean="0"/>
          </a:p>
          <a:p>
            <a:endParaRPr lang="en-US" dirty="0" smtClean="0"/>
          </a:p>
          <a:p>
            <a:r>
              <a:rPr lang="en-US" dirty="0" smtClean="0"/>
              <a:t>---------------------------------------------------------------------------------------------------------------</a:t>
            </a:r>
          </a:p>
          <a:p>
            <a:endParaRPr lang="en-US" dirty="0" smtClean="0"/>
          </a:p>
          <a:p>
            <a:r>
              <a:rPr lang="en-US" dirty="0" smtClean="0"/>
              <a:t>Experienced Agile teams will set expectations for</a:t>
            </a:r>
            <a:r>
              <a:rPr lang="en-US" baseline="0" dirty="0" smtClean="0"/>
              <a:t> a fairly steady ramp up in velocity over time as the team forms and early uncertainties get ironed out.  But the question remains – what planning velocity shall we ramp up to?  As with all estimation activities, experience is an invaluable contributor but hard data is going to be the biggest factor, hence the option of using a trial iteration.  As heavyweight as this sounds, taking just two weeks to provide a good set of real data for future planning over the course of a 20 week project is probably not a bad investment.  </a:t>
            </a:r>
          </a:p>
          <a:p>
            <a:endParaRPr lang="en-US" baseline="0" dirty="0" smtClean="0"/>
          </a:p>
          <a:p>
            <a:r>
              <a:rPr lang="en-US" baseline="0" dirty="0" smtClean="0"/>
              <a:t>For people looking for a cheap way of obtaining a planning velocity, do be wary of using an data from previous projects, even with the same group of people.  As easy as this may sound, there are so many variables unaccounted for that any planning you do is really little more than an educated guess.</a:t>
            </a:r>
          </a:p>
          <a:p>
            <a:pPr>
              <a:buFontTx/>
              <a:buChar char="•"/>
            </a:pPr>
            <a:endParaRPr lang="en-AU" dirty="0">
              <a:latin typeface="Arial" charset="0"/>
            </a:endParaRPr>
          </a:p>
          <a:p>
            <a:pPr>
              <a:buFontTx/>
              <a:buNone/>
            </a:pPr>
            <a:r>
              <a:rPr lang="en-AU" b="1" dirty="0">
                <a:latin typeface="Arial" charset="0"/>
              </a:rPr>
              <a:t>Low: 1 min</a:t>
            </a:r>
          </a:p>
          <a:p>
            <a:pPr>
              <a:buFontTx/>
              <a:buNone/>
            </a:pPr>
            <a:r>
              <a:rPr lang="en-AU" b="1" dirty="0">
                <a:latin typeface="Arial" charset="0"/>
              </a:rPr>
              <a:t>High: 3 min</a:t>
            </a:r>
          </a:p>
          <a:p>
            <a:endParaRPr lang="en-AU" dirty="0">
              <a:latin typeface="Arial" charset="0"/>
            </a:endParaRPr>
          </a:p>
          <a:p>
            <a:endParaRPr lang="en-US" dirty="0"/>
          </a:p>
        </p:txBody>
      </p:sp>
      <p:sp>
        <p:nvSpPr>
          <p:cNvPr id="4" name="Slide Number Placeholder 3"/>
          <p:cNvSpPr>
            <a:spLocks noGrp="1"/>
          </p:cNvSpPr>
          <p:nvPr>
            <p:ph type="sldNum" sz="quarter" idx="10"/>
          </p:nvPr>
        </p:nvSpPr>
        <p:spPr/>
        <p:txBody>
          <a:bodyPr/>
          <a:lstStyle/>
          <a:p>
            <a:fld id="{1DEBFB40-968A-1045-893C-723D6C95B419}" type="slidenum">
              <a:rPr lang="en-AU" smtClean="0"/>
              <a:pPr/>
              <a:t>21</a:t>
            </a:fld>
            <a:endParaRPr lang="en-AU"/>
          </a:p>
        </p:txBody>
      </p:sp>
      <p:sp>
        <p:nvSpPr>
          <p:cNvPr id="5" name="Date Placeholder 4"/>
          <p:cNvSpPr>
            <a:spLocks noGrp="1"/>
          </p:cNvSpPr>
          <p:nvPr>
            <p:ph type="dt" idx="11"/>
          </p:nvPr>
        </p:nvSpPr>
        <p:spPr/>
        <p:txBody>
          <a:bodyPr/>
          <a:lstStyle/>
          <a:p>
            <a:endParaRPr lang="en-US"/>
          </a:p>
        </p:txBody>
      </p:sp>
      <p:sp>
        <p:nvSpPr>
          <p:cNvPr id="6" name="Footer Placeholder 5"/>
          <p:cNvSpPr>
            <a:spLocks noGrp="1"/>
          </p:cNvSpPr>
          <p:nvPr>
            <p:ph type="ftr" sz="quarter" idx="12"/>
          </p:nvPr>
        </p:nvSpPr>
        <p:spPr/>
        <p:txBody>
          <a:bodyPr/>
          <a:lstStyle/>
          <a:p>
            <a:pPr>
              <a:defRPr/>
            </a:pPr>
            <a:r>
              <a:rPr lang="en-US" smtClean="0"/>
              <a:t>Estimating the Work</a:t>
            </a:r>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pPr>
              <a:buFont typeface="Arial" pitchFamily="34" charset="0"/>
              <a:buChar char="•"/>
            </a:pPr>
            <a:r>
              <a:rPr lang="en-US" sz="1200" kern="1200" baseline="0" dirty="0" smtClean="0">
                <a:solidFill>
                  <a:schemeClr val="tx1"/>
                </a:solidFill>
                <a:latin typeface="+mn-lt"/>
                <a:ea typeface="ＭＳ Ｐゴシック" pitchFamily="-65" charset="-128"/>
                <a:cs typeface="Arial" charset="0"/>
              </a:rPr>
              <a:t>We do not want to rely on individual estimates, certainly not from those who will not be delivering the project.</a:t>
            </a:r>
          </a:p>
          <a:p>
            <a:pPr>
              <a:buFont typeface="Arial" pitchFamily="34" charset="0"/>
              <a:buChar char="•"/>
            </a:pPr>
            <a:r>
              <a:rPr lang="en-US" sz="1200" kern="1200" baseline="0" dirty="0" smtClean="0">
                <a:solidFill>
                  <a:schemeClr val="tx1"/>
                </a:solidFill>
                <a:latin typeface="+mn-lt"/>
                <a:ea typeface="ＭＳ Ｐゴシック" pitchFamily="-65" charset="-128"/>
                <a:cs typeface="Arial" charset="0"/>
              </a:rPr>
              <a:t>Do you do this now?</a:t>
            </a:r>
            <a:endParaRPr lang="en-US" sz="1200" kern="1200" dirty="0" smtClean="0">
              <a:solidFill>
                <a:schemeClr val="tx1"/>
              </a:solidFill>
              <a:latin typeface="+mn-lt"/>
              <a:ea typeface="ＭＳ Ｐゴシック" pitchFamily="-65" charset="-128"/>
              <a:cs typeface="Arial" charset="0"/>
            </a:endParaRPr>
          </a:p>
          <a:p>
            <a:endParaRPr lang="en-US" sz="1200" kern="1200" dirty="0" smtClean="0">
              <a:solidFill>
                <a:schemeClr val="tx1"/>
              </a:solidFill>
              <a:latin typeface="+mn-lt"/>
              <a:ea typeface="ＭＳ Ｐゴシック" pitchFamily="-65" charset="-128"/>
              <a:cs typeface="Arial" charset="0"/>
            </a:endParaRPr>
          </a:p>
        </p:txBody>
      </p:sp>
      <p:sp>
        <p:nvSpPr>
          <p:cNvPr id="4" name="Slide Number Placeholder 3"/>
          <p:cNvSpPr>
            <a:spLocks noGrp="1"/>
          </p:cNvSpPr>
          <p:nvPr>
            <p:ph type="sldNum" sz="quarter" idx="10"/>
          </p:nvPr>
        </p:nvSpPr>
        <p:spPr/>
        <p:txBody>
          <a:bodyPr/>
          <a:lstStyle/>
          <a:p>
            <a:fld id="{C91E950B-F458-354F-BE3A-215FB82C404C}" type="slidenum">
              <a:rPr lang="en-US" smtClean="0"/>
              <a:pPr/>
              <a:t>2</a:t>
            </a:fld>
            <a:endParaRPr lang="en-US"/>
          </a:p>
        </p:txBody>
      </p:sp>
      <p:sp>
        <p:nvSpPr>
          <p:cNvPr id="5" name="Date Placeholder 4"/>
          <p:cNvSpPr>
            <a:spLocks noGrp="1"/>
          </p:cNvSpPr>
          <p:nvPr>
            <p:ph type="dt" idx="11"/>
          </p:nvPr>
        </p:nvSpPr>
        <p:spPr/>
        <p:txBody>
          <a:bodyPr/>
          <a:lstStyle/>
          <a:p>
            <a:endParaRPr lang="en-US"/>
          </a:p>
        </p:txBody>
      </p:sp>
      <p:sp>
        <p:nvSpPr>
          <p:cNvPr id="6" name="Footer Placeholder 5"/>
          <p:cNvSpPr>
            <a:spLocks noGrp="1"/>
          </p:cNvSpPr>
          <p:nvPr>
            <p:ph type="ftr" sz="quarter" idx="12"/>
          </p:nvPr>
        </p:nvSpPr>
        <p:spPr/>
        <p:txBody>
          <a:bodyPr/>
          <a:lstStyle/>
          <a:p>
            <a:pPr>
              <a:defRPr/>
            </a:pPr>
            <a:r>
              <a:rPr lang="en-US" smtClean="0"/>
              <a:t>Estimating the Work</a:t>
            </a:r>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a:buFontTx/>
              <a:buChar char="•"/>
            </a:pPr>
            <a:endParaRPr lang="en-AU" dirty="0">
              <a:latin typeface="Arial" charset="0"/>
            </a:endParaRPr>
          </a:p>
          <a:p>
            <a:pPr>
              <a:buFontTx/>
              <a:buNone/>
            </a:pPr>
            <a:r>
              <a:rPr lang="en-AU" b="1" dirty="0">
                <a:latin typeface="Arial" charset="0"/>
              </a:rPr>
              <a:t>Low: 2 min</a:t>
            </a:r>
          </a:p>
          <a:p>
            <a:pPr>
              <a:buFontTx/>
              <a:buNone/>
            </a:pPr>
            <a:r>
              <a:rPr lang="en-AU" b="1" dirty="0">
                <a:latin typeface="Arial" charset="0"/>
              </a:rPr>
              <a:t>High: 4 min</a:t>
            </a:r>
          </a:p>
          <a:p>
            <a:endParaRPr lang="en-AU" dirty="0">
              <a:latin typeface="Arial" charset="0"/>
            </a:endParaRPr>
          </a:p>
          <a:p>
            <a:endParaRPr lang="en-US" dirty="0"/>
          </a:p>
        </p:txBody>
      </p:sp>
      <p:sp>
        <p:nvSpPr>
          <p:cNvPr id="4" name="Slide Number Placeholder 3"/>
          <p:cNvSpPr>
            <a:spLocks noGrp="1"/>
          </p:cNvSpPr>
          <p:nvPr>
            <p:ph type="sldNum" sz="quarter" idx="10"/>
          </p:nvPr>
        </p:nvSpPr>
        <p:spPr/>
        <p:txBody>
          <a:bodyPr/>
          <a:lstStyle/>
          <a:p>
            <a:fld id="{1DEBFB40-968A-1045-893C-723D6C95B419}" type="slidenum">
              <a:rPr lang="en-AU" smtClean="0"/>
              <a:pPr/>
              <a:t>22</a:t>
            </a:fld>
            <a:endParaRPr lang="en-AU"/>
          </a:p>
        </p:txBody>
      </p:sp>
      <p:sp>
        <p:nvSpPr>
          <p:cNvPr id="5" name="Date Placeholder 4"/>
          <p:cNvSpPr>
            <a:spLocks noGrp="1"/>
          </p:cNvSpPr>
          <p:nvPr>
            <p:ph type="dt" idx="11"/>
          </p:nvPr>
        </p:nvSpPr>
        <p:spPr/>
        <p:txBody>
          <a:bodyPr/>
          <a:lstStyle/>
          <a:p>
            <a:endParaRPr lang="en-US"/>
          </a:p>
        </p:txBody>
      </p:sp>
      <p:sp>
        <p:nvSpPr>
          <p:cNvPr id="6" name="Footer Placeholder 5"/>
          <p:cNvSpPr>
            <a:spLocks noGrp="1"/>
          </p:cNvSpPr>
          <p:nvPr>
            <p:ph type="ftr" sz="quarter" idx="12"/>
          </p:nvPr>
        </p:nvSpPr>
        <p:spPr/>
        <p:txBody>
          <a:bodyPr/>
          <a:lstStyle/>
          <a:p>
            <a:pPr>
              <a:defRPr/>
            </a:pPr>
            <a:r>
              <a:rPr lang="en-US" smtClean="0"/>
              <a:t>Estimating the Work</a:t>
            </a:r>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Font typeface="Arial" pitchFamily="34" charset="0"/>
              <a:buChar char="•"/>
            </a:pPr>
            <a:r>
              <a:rPr lang="en-US" dirty="0" smtClean="0"/>
              <a:t>We take our estimated stories  [CLICK]</a:t>
            </a:r>
          </a:p>
          <a:p>
            <a:pPr>
              <a:buFont typeface="Arial" pitchFamily="34" charset="0"/>
              <a:buNone/>
            </a:pPr>
            <a:endParaRPr lang="en-US" baseline="0" dirty="0" smtClean="0"/>
          </a:p>
          <a:p>
            <a:pPr>
              <a:buFont typeface="Arial" pitchFamily="34" charset="0"/>
              <a:buChar char="•"/>
            </a:pPr>
            <a:endParaRPr lang="en-US" dirty="0" smtClean="0"/>
          </a:p>
          <a:p>
            <a:endParaRPr lang="en-US" dirty="0" smtClean="0"/>
          </a:p>
          <a:p>
            <a:endParaRPr lang="en-US" dirty="0" smtClean="0"/>
          </a:p>
          <a:p>
            <a:endParaRPr lang="en-US" dirty="0" smtClean="0"/>
          </a:p>
          <a:p>
            <a:r>
              <a:rPr lang="en-US" dirty="0" smtClean="0"/>
              <a:t>…something we call </a:t>
            </a:r>
            <a:r>
              <a:rPr lang="en-US" baseline="0" dirty="0" smtClean="0"/>
              <a:t>the Raw Velocity Game.</a:t>
            </a:r>
          </a:p>
          <a:p>
            <a:endParaRPr lang="en-US" baseline="0" dirty="0" smtClean="0"/>
          </a:p>
          <a:p>
            <a:r>
              <a:rPr lang="en-US" baseline="0" dirty="0" smtClean="0"/>
              <a:t>In the Raw Velocity Game, the goal is to estimate our initial “raw” velocity, so that we can know how many stories to choose for our first Iterations.</a:t>
            </a:r>
          </a:p>
          <a:p>
            <a:endParaRPr lang="en-US" baseline="0" dirty="0" smtClean="0"/>
          </a:p>
          <a:p>
            <a:r>
              <a:rPr lang="en-US" baseline="0" dirty="0" smtClean="0"/>
              <a:t>We start with all of our stories [CLICK] and their estimates. Then we cover all the estimates [CLICK].</a:t>
            </a:r>
          </a:p>
        </p:txBody>
      </p:sp>
      <p:sp>
        <p:nvSpPr>
          <p:cNvPr id="4" name="Slide Number Placeholder 3"/>
          <p:cNvSpPr>
            <a:spLocks noGrp="1"/>
          </p:cNvSpPr>
          <p:nvPr>
            <p:ph type="sldNum" sz="quarter" idx="10"/>
          </p:nvPr>
        </p:nvSpPr>
        <p:spPr/>
        <p:txBody>
          <a:bodyPr/>
          <a:lstStyle/>
          <a:p>
            <a:fld id="{C91E950B-F458-354F-BE3A-215FB82C404C}" type="slidenum">
              <a:rPr lang="en-US" smtClean="0"/>
              <a:pPr/>
              <a:t>23</a:t>
            </a:fld>
            <a:endParaRPr lang="en-US"/>
          </a:p>
        </p:txBody>
      </p:sp>
      <p:sp>
        <p:nvSpPr>
          <p:cNvPr id="5" name="Date Placeholder 4"/>
          <p:cNvSpPr>
            <a:spLocks noGrp="1"/>
          </p:cNvSpPr>
          <p:nvPr>
            <p:ph type="dt" idx="11"/>
          </p:nvPr>
        </p:nvSpPr>
        <p:spPr/>
        <p:txBody>
          <a:bodyPr/>
          <a:lstStyle/>
          <a:p>
            <a:endParaRPr lang="en-US"/>
          </a:p>
        </p:txBody>
      </p:sp>
      <p:sp>
        <p:nvSpPr>
          <p:cNvPr id="6" name="Footer Placeholder 5"/>
          <p:cNvSpPr>
            <a:spLocks noGrp="1"/>
          </p:cNvSpPr>
          <p:nvPr>
            <p:ph type="ftr" sz="quarter" idx="12"/>
          </p:nvPr>
        </p:nvSpPr>
        <p:spPr/>
        <p:txBody>
          <a:bodyPr/>
          <a:lstStyle/>
          <a:p>
            <a:pPr>
              <a:defRPr/>
            </a:pPr>
            <a:r>
              <a:rPr lang="en-US" smtClean="0"/>
              <a:t>Estimating the Work</a:t>
            </a:r>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Font typeface="Arial" pitchFamily="34" charset="0"/>
              <a:buChar char="•"/>
            </a:pPr>
            <a:r>
              <a:rPr lang="en-US" baseline="0" dirty="0" smtClean="0"/>
              <a:t>We cover up the estimates</a:t>
            </a:r>
          </a:p>
          <a:p>
            <a:pPr>
              <a:buFont typeface="Arial" pitchFamily="34" charset="0"/>
              <a:buChar char="•"/>
            </a:pPr>
            <a:r>
              <a:rPr lang="en-US" baseline="0" dirty="0" smtClean="0"/>
              <a:t>We take a random sample of cards and lay them out</a:t>
            </a:r>
          </a:p>
          <a:p>
            <a:pPr>
              <a:buFont typeface="Arial" pitchFamily="34" charset="0"/>
              <a:buChar char="•"/>
            </a:pPr>
            <a:r>
              <a:rPr lang="en-US" baseline="0" dirty="0" smtClean="0"/>
              <a:t>We ask the developers which cards they feel could be done in 1 iteration</a:t>
            </a:r>
          </a:p>
          <a:p>
            <a:pPr>
              <a:buFont typeface="Arial" pitchFamily="34" charset="0"/>
              <a:buChar char="•"/>
            </a:pPr>
            <a:r>
              <a:rPr lang="en-US" baseline="0" dirty="0" smtClean="0"/>
              <a:t>We calculate the total</a:t>
            </a:r>
          </a:p>
          <a:p>
            <a:pPr>
              <a:buFont typeface="Arial" pitchFamily="34" charset="0"/>
              <a:buChar char="•"/>
            </a:pPr>
            <a:r>
              <a:rPr lang="en-US" baseline="0" dirty="0" smtClean="0"/>
              <a:t>We repeat</a:t>
            </a:r>
          </a:p>
          <a:p>
            <a:pPr>
              <a:buFont typeface="Arial" pitchFamily="34" charset="0"/>
              <a:buChar char="•"/>
            </a:pPr>
            <a:r>
              <a:rPr lang="en-US" baseline="0" dirty="0" smtClean="0"/>
              <a:t>We average</a:t>
            </a:r>
          </a:p>
          <a:p>
            <a:endParaRPr lang="en-US" baseline="0" dirty="0" smtClean="0"/>
          </a:p>
          <a:p>
            <a:endParaRPr lang="en-US" baseline="0" dirty="0" smtClean="0"/>
          </a:p>
          <a:p>
            <a:r>
              <a:rPr lang="en-US" baseline="0" dirty="0" smtClean="0"/>
              <a:t>The team now examines all the stories and chooses a set to answer the question “Pick a set of stories that you think you can get done in one iteration.”  The idea is to pick just enough stories to fill an iteration, without overfilling it.</a:t>
            </a:r>
          </a:p>
          <a:p>
            <a:endParaRPr lang="en-US" baseline="0" dirty="0" smtClean="0"/>
          </a:p>
          <a:p>
            <a:r>
              <a:rPr lang="en-US" baseline="0" dirty="0" smtClean="0"/>
              <a:t>Once the team has picked some stories… [CLICK] pause [NEXT SLIDE]</a:t>
            </a:r>
            <a:endParaRPr lang="en-US" dirty="0"/>
          </a:p>
        </p:txBody>
      </p:sp>
      <p:sp>
        <p:nvSpPr>
          <p:cNvPr id="4" name="Slide Number Placeholder 3"/>
          <p:cNvSpPr>
            <a:spLocks noGrp="1"/>
          </p:cNvSpPr>
          <p:nvPr>
            <p:ph type="sldNum" sz="quarter" idx="10"/>
          </p:nvPr>
        </p:nvSpPr>
        <p:spPr/>
        <p:txBody>
          <a:bodyPr/>
          <a:lstStyle/>
          <a:p>
            <a:fld id="{C91E950B-F458-354F-BE3A-215FB82C404C}" type="slidenum">
              <a:rPr lang="en-US" smtClean="0"/>
              <a:pPr/>
              <a:t>24</a:t>
            </a:fld>
            <a:endParaRPr lang="en-US"/>
          </a:p>
        </p:txBody>
      </p:sp>
      <p:sp>
        <p:nvSpPr>
          <p:cNvPr id="5" name="Date Placeholder 4"/>
          <p:cNvSpPr>
            <a:spLocks noGrp="1"/>
          </p:cNvSpPr>
          <p:nvPr>
            <p:ph type="dt" idx="11"/>
          </p:nvPr>
        </p:nvSpPr>
        <p:spPr/>
        <p:txBody>
          <a:bodyPr/>
          <a:lstStyle/>
          <a:p>
            <a:endParaRPr lang="en-US"/>
          </a:p>
        </p:txBody>
      </p:sp>
      <p:sp>
        <p:nvSpPr>
          <p:cNvPr id="6" name="Footer Placeholder 5"/>
          <p:cNvSpPr>
            <a:spLocks noGrp="1"/>
          </p:cNvSpPr>
          <p:nvPr>
            <p:ph type="ftr" sz="quarter" idx="12"/>
          </p:nvPr>
        </p:nvSpPr>
        <p:spPr/>
        <p:txBody>
          <a:bodyPr/>
          <a:lstStyle/>
          <a:p>
            <a:pPr>
              <a:defRPr/>
            </a:pPr>
            <a:r>
              <a:rPr lang="en-US" smtClean="0"/>
              <a:t>Estimating the Work</a:t>
            </a:r>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Font typeface="Arial" pitchFamily="34" charset="0"/>
              <a:buChar char="•"/>
            </a:pPr>
            <a:r>
              <a:rPr lang="en-US" baseline="0" dirty="0" smtClean="0"/>
              <a:t>We calculate the total</a:t>
            </a:r>
          </a:p>
          <a:p>
            <a:pPr>
              <a:buFont typeface="Arial" pitchFamily="34" charset="0"/>
              <a:buChar char="•"/>
            </a:pPr>
            <a:r>
              <a:rPr lang="en-US" baseline="0" dirty="0" smtClean="0"/>
              <a:t>We repeat</a:t>
            </a:r>
          </a:p>
          <a:p>
            <a:pPr>
              <a:buFont typeface="Arial" pitchFamily="34" charset="0"/>
              <a:buChar char="•"/>
            </a:pPr>
            <a:r>
              <a:rPr lang="en-US" baseline="0" dirty="0" smtClean="0"/>
              <a:t>We average</a:t>
            </a:r>
          </a:p>
          <a:p>
            <a:pPr>
              <a:buFont typeface="Arial" pitchFamily="34" charset="0"/>
              <a:buChar char="•"/>
            </a:pPr>
            <a:r>
              <a:rPr lang="en-US" baseline="0" dirty="0" smtClean="0"/>
              <a:t>Gives us a starting point </a:t>
            </a:r>
          </a:p>
          <a:p>
            <a:pPr>
              <a:buFont typeface="Arial" pitchFamily="34" charset="0"/>
              <a:buChar char="•"/>
            </a:pPr>
            <a:r>
              <a:rPr lang="en-US" baseline="0" dirty="0" smtClean="0"/>
              <a:t>Adjusted throughout the project</a:t>
            </a:r>
          </a:p>
          <a:p>
            <a:pPr>
              <a:buFont typeface="Arial" pitchFamily="34" charset="0"/>
              <a:buChar char="•"/>
            </a:pPr>
            <a:r>
              <a:rPr lang="en-US" baseline="0" dirty="0" smtClean="0"/>
              <a:t>Assume lower velocity at the beginning of a project</a:t>
            </a:r>
          </a:p>
          <a:p>
            <a:pPr>
              <a:buFont typeface="Arial" pitchFamily="34" charset="0"/>
              <a:buChar char="•"/>
            </a:pPr>
            <a:r>
              <a:rPr lang="en-US" baseline="0" dirty="0" smtClean="0"/>
              <a:t>Team needs to </a:t>
            </a:r>
            <a:r>
              <a:rPr lang="en-US" baseline="0" dirty="0" err="1" smtClean="0"/>
              <a:t>jel</a:t>
            </a:r>
            <a:endParaRPr lang="en-US" baseline="0" dirty="0" smtClean="0"/>
          </a:p>
          <a:p>
            <a:pPr>
              <a:buFont typeface="Arial" pitchFamily="34" charset="0"/>
              <a:buChar char="•"/>
            </a:pPr>
            <a:r>
              <a:rPr lang="en-US" baseline="0" dirty="0" smtClean="0"/>
              <a:t>Things the impact velocity</a:t>
            </a:r>
          </a:p>
          <a:p>
            <a:pPr lvl="1">
              <a:buFont typeface="Arial" pitchFamily="34" charset="0"/>
              <a:buChar char="•"/>
            </a:pPr>
            <a:r>
              <a:rPr lang="en-US" baseline="0" dirty="0" smtClean="0"/>
              <a:t>Technology</a:t>
            </a:r>
          </a:p>
          <a:p>
            <a:pPr lvl="1">
              <a:buFont typeface="Arial" pitchFamily="34" charset="0"/>
              <a:buChar char="•"/>
            </a:pPr>
            <a:r>
              <a:rPr lang="en-US" baseline="0" dirty="0" smtClean="0"/>
              <a:t>Delivery model</a:t>
            </a:r>
          </a:p>
          <a:p>
            <a:pPr lvl="1">
              <a:buFont typeface="Arial" pitchFamily="34" charset="0"/>
              <a:buChar char="•"/>
            </a:pPr>
            <a:r>
              <a:rPr lang="en-US" baseline="0" dirty="0" smtClean="0"/>
              <a:t>Team size</a:t>
            </a:r>
          </a:p>
          <a:p>
            <a:pPr lvl="1">
              <a:buFont typeface="Arial" pitchFamily="34" charset="0"/>
              <a:buChar char="•"/>
            </a:pPr>
            <a:r>
              <a:rPr lang="en-US" baseline="0" dirty="0" smtClean="0"/>
              <a:t>Full time/part time </a:t>
            </a:r>
            <a:r>
              <a:rPr lang="en-US" baseline="0" dirty="0" err="1" smtClean="0"/>
              <a:t>devs</a:t>
            </a:r>
            <a:endParaRPr lang="en-US" baseline="0" dirty="0" smtClean="0"/>
          </a:p>
          <a:p>
            <a:pPr lvl="1">
              <a:buFont typeface="Arial" pitchFamily="34" charset="0"/>
              <a:buChar char="•"/>
            </a:pPr>
            <a:endParaRPr lang="en-US" baseline="0" dirty="0" smtClean="0"/>
          </a:p>
          <a:p>
            <a:endParaRPr lang="en-US" baseline="0" dirty="0" smtClean="0"/>
          </a:p>
          <a:p>
            <a:r>
              <a:rPr lang="en-US" baseline="0" dirty="0" smtClean="0"/>
              <a:t>----------------------------------------------------------------------------------------------------------</a:t>
            </a:r>
          </a:p>
          <a:p>
            <a:r>
              <a:rPr lang="en-US" baseline="0" dirty="0" smtClean="0"/>
              <a:t>… we reveal the estimates [CLICK] and total them up. [CLICK]</a:t>
            </a:r>
          </a:p>
          <a:p>
            <a:endParaRPr lang="en-US" baseline="0" dirty="0" smtClean="0"/>
          </a:p>
          <a:p>
            <a:r>
              <a:rPr lang="en-US" baseline="0" dirty="0" smtClean="0"/>
              <a:t>We then repeat this process two more times, getting the team’s best guesses [CLICK], and we average all three rounds [CLICK].</a:t>
            </a:r>
          </a:p>
          <a:p>
            <a:endParaRPr lang="en-US" baseline="0" dirty="0" smtClean="0"/>
          </a:p>
          <a:p>
            <a:r>
              <a:rPr lang="en-US" baseline="0" dirty="0" smtClean="0"/>
              <a:t>The resulting number – nine in this example – gives us our initial, raw velocity.  [CLICK] We’ll use this number to determine how much work we think we can get done in our first few iterations.</a:t>
            </a:r>
            <a:endParaRPr lang="en-US" dirty="0"/>
          </a:p>
        </p:txBody>
      </p:sp>
      <p:sp>
        <p:nvSpPr>
          <p:cNvPr id="4" name="Slide Number Placeholder 3"/>
          <p:cNvSpPr>
            <a:spLocks noGrp="1"/>
          </p:cNvSpPr>
          <p:nvPr>
            <p:ph type="sldNum" sz="quarter" idx="10"/>
          </p:nvPr>
        </p:nvSpPr>
        <p:spPr/>
        <p:txBody>
          <a:bodyPr/>
          <a:lstStyle/>
          <a:p>
            <a:fld id="{C91E950B-F458-354F-BE3A-215FB82C404C}" type="slidenum">
              <a:rPr lang="en-US" smtClean="0"/>
              <a:pPr/>
              <a:t>25</a:t>
            </a:fld>
            <a:endParaRPr lang="en-US"/>
          </a:p>
        </p:txBody>
      </p:sp>
      <p:sp>
        <p:nvSpPr>
          <p:cNvPr id="5" name="Date Placeholder 4"/>
          <p:cNvSpPr>
            <a:spLocks noGrp="1"/>
          </p:cNvSpPr>
          <p:nvPr>
            <p:ph type="dt" idx="11"/>
          </p:nvPr>
        </p:nvSpPr>
        <p:spPr/>
        <p:txBody>
          <a:bodyPr/>
          <a:lstStyle/>
          <a:p>
            <a:endParaRPr lang="en-US"/>
          </a:p>
        </p:txBody>
      </p:sp>
      <p:sp>
        <p:nvSpPr>
          <p:cNvPr id="6" name="Footer Placeholder 5"/>
          <p:cNvSpPr>
            <a:spLocks noGrp="1"/>
          </p:cNvSpPr>
          <p:nvPr>
            <p:ph type="ftr" sz="quarter" idx="12"/>
          </p:nvPr>
        </p:nvSpPr>
        <p:spPr/>
        <p:txBody>
          <a:bodyPr/>
          <a:lstStyle/>
          <a:p>
            <a:pPr>
              <a:defRPr/>
            </a:pPr>
            <a:r>
              <a:rPr lang="en-US" smtClean="0"/>
              <a:t>Estimating the Work</a:t>
            </a:r>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Talk</a:t>
            </a:r>
            <a:r>
              <a:rPr lang="en-US" baseline="0" dirty="0" smtClean="0"/>
              <a:t> about iteration length here</a:t>
            </a:r>
          </a:p>
          <a:p>
            <a:r>
              <a:rPr lang="en-US" baseline="0" dirty="0" smtClean="0"/>
              <a:t>Are we estimating for a pair, for the entire team, for a single person?</a:t>
            </a:r>
            <a:endParaRPr lang="en-US" dirty="0" smtClean="0"/>
          </a:p>
          <a:p>
            <a:endParaRPr lang="en-US" dirty="0"/>
          </a:p>
        </p:txBody>
      </p:sp>
      <p:sp>
        <p:nvSpPr>
          <p:cNvPr id="4" name="Slide Number Placeholder 3"/>
          <p:cNvSpPr>
            <a:spLocks noGrp="1"/>
          </p:cNvSpPr>
          <p:nvPr>
            <p:ph type="sldNum" sz="quarter" idx="10"/>
          </p:nvPr>
        </p:nvSpPr>
        <p:spPr/>
        <p:txBody>
          <a:bodyPr/>
          <a:lstStyle/>
          <a:p>
            <a:fld id="{F6EA9968-001F-354A-A9C8-D6F2B058879E}" type="slidenum">
              <a:rPr lang="en-US" smtClean="0"/>
              <a:pPr/>
              <a:t>26</a:t>
            </a:fld>
            <a:endParaRPr lang="en-US"/>
          </a:p>
        </p:txBody>
      </p:sp>
      <p:sp>
        <p:nvSpPr>
          <p:cNvPr id="5" name="Date Placeholder 4"/>
          <p:cNvSpPr>
            <a:spLocks noGrp="1"/>
          </p:cNvSpPr>
          <p:nvPr>
            <p:ph type="dt" idx="11"/>
          </p:nvPr>
        </p:nvSpPr>
        <p:spPr/>
        <p:txBody>
          <a:bodyPr/>
          <a:lstStyle/>
          <a:p>
            <a:endParaRPr lang="en-US"/>
          </a:p>
        </p:txBody>
      </p:sp>
      <p:sp>
        <p:nvSpPr>
          <p:cNvPr id="6" name="Footer Placeholder 5"/>
          <p:cNvSpPr>
            <a:spLocks noGrp="1"/>
          </p:cNvSpPr>
          <p:nvPr>
            <p:ph type="ftr" sz="quarter" idx="12"/>
          </p:nvPr>
        </p:nvSpPr>
        <p:spPr/>
        <p:txBody>
          <a:bodyPr/>
          <a:lstStyle/>
          <a:p>
            <a:pPr>
              <a:defRPr/>
            </a:pPr>
            <a:r>
              <a:rPr lang="en-US" smtClean="0"/>
              <a:t>Estimating the Work</a:t>
            </a:r>
            <a:endParaRPr lang="en-US"/>
          </a:p>
        </p:txBody>
      </p:sp>
    </p:spTree>
    <p:extLst>
      <p:ext uri="{BB962C8B-B14F-4D97-AF65-F5344CB8AC3E}">
        <p14:creationId xmlns:p14="http://schemas.microsoft.com/office/powerpoint/2010/main" val="293532347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sz="1400" b="1" dirty="0"/>
              <a:t>Insert activity here</a:t>
            </a:r>
          </a:p>
          <a:p>
            <a:endParaRPr lang="en-US" sz="1400" b="1" dirty="0"/>
          </a:p>
          <a:p>
            <a:r>
              <a:rPr lang="en-US" sz="1400" b="1" dirty="0"/>
              <a:t>Without activity:</a:t>
            </a:r>
          </a:p>
          <a:p>
            <a:pPr>
              <a:buFontTx/>
              <a:buChar char="•"/>
            </a:pPr>
            <a:endParaRPr lang="en-AU" sz="1400" dirty="0">
              <a:latin typeface="Arial" charset="0"/>
            </a:endParaRPr>
          </a:p>
          <a:p>
            <a:pPr>
              <a:buFontTx/>
              <a:buNone/>
            </a:pPr>
            <a:r>
              <a:rPr lang="en-AU" sz="1400" b="1" dirty="0">
                <a:latin typeface="Arial" charset="0"/>
              </a:rPr>
              <a:t>Low: 1 min</a:t>
            </a:r>
          </a:p>
          <a:p>
            <a:pPr>
              <a:buFontTx/>
              <a:buNone/>
            </a:pPr>
            <a:r>
              <a:rPr lang="en-AU" sz="1400" b="1" dirty="0">
                <a:latin typeface="Arial" charset="0"/>
              </a:rPr>
              <a:t>High: 3 min</a:t>
            </a:r>
          </a:p>
          <a:p>
            <a:endParaRPr lang="en-AU" sz="1400" dirty="0">
              <a:latin typeface="Arial" charset="0"/>
            </a:endParaRPr>
          </a:p>
          <a:p>
            <a:endParaRPr lang="en-US" sz="1400" b="1" dirty="0"/>
          </a:p>
        </p:txBody>
      </p:sp>
      <p:sp>
        <p:nvSpPr>
          <p:cNvPr id="4" name="Slide Number Placeholder 3"/>
          <p:cNvSpPr>
            <a:spLocks noGrp="1"/>
          </p:cNvSpPr>
          <p:nvPr>
            <p:ph type="sldNum" sz="quarter" idx="10"/>
          </p:nvPr>
        </p:nvSpPr>
        <p:spPr/>
        <p:txBody>
          <a:bodyPr/>
          <a:lstStyle/>
          <a:p>
            <a:fld id="{1DEBFB40-968A-1045-893C-723D6C95B419}" type="slidenum">
              <a:rPr lang="en-AU" smtClean="0"/>
              <a:pPr/>
              <a:t>27</a:t>
            </a:fld>
            <a:endParaRPr lang="en-AU"/>
          </a:p>
        </p:txBody>
      </p:sp>
      <p:sp>
        <p:nvSpPr>
          <p:cNvPr id="5" name="Date Placeholder 4"/>
          <p:cNvSpPr>
            <a:spLocks noGrp="1"/>
          </p:cNvSpPr>
          <p:nvPr>
            <p:ph type="dt" idx="11"/>
          </p:nvPr>
        </p:nvSpPr>
        <p:spPr/>
        <p:txBody>
          <a:bodyPr/>
          <a:lstStyle/>
          <a:p>
            <a:endParaRPr lang="en-US"/>
          </a:p>
        </p:txBody>
      </p:sp>
      <p:sp>
        <p:nvSpPr>
          <p:cNvPr id="6" name="Footer Placeholder 5"/>
          <p:cNvSpPr>
            <a:spLocks noGrp="1"/>
          </p:cNvSpPr>
          <p:nvPr>
            <p:ph type="ftr" sz="quarter" idx="12"/>
          </p:nvPr>
        </p:nvSpPr>
        <p:spPr/>
        <p:txBody>
          <a:bodyPr/>
          <a:lstStyle/>
          <a:p>
            <a:pPr>
              <a:defRPr/>
            </a:pPr>
            <a:r>
              <a:rPr lang="en-US" smtClean="0"/>
              <a:t>Estimating the Work</a:t>
            </a:r>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Need to answer the questions of:</a:t>
            </a:r>
          </a:p>
          <a:p>
            <a:pPr>
              <a:buFont typeface="Arial"/>
              <a:buChar char="•"/>
            </a:pPr>
            <a:r>
              <a:rPr lang="en-US" dirty="0"/>
              <a:t> How long will it take?</a:t>
            </a:r>
          </a:p>
          <a:p>
            <a:pPr>
              <a:buFont typeface="Arial"/>
              <a:buChar char="•"/>
            </a:pPr>
            <a:r>
              <a:rPr lang="en-US" dirty="0"/>
              <a:t> How much will it cost?</a:t>
            </a:r>
            <a:endParaRPr lang="en-US" sz="1100" dirty="0"/>
          </a:p>
          <a:p>
            <a:endParaRPr lang="en-US" dirty="0" smtClean="0"/>
          </a:p>
          <a:p>
            <a:r>
              <a:rPr lang="en-US" dirty="0" smtClean="0"/>
              <a:t>Other things</a:t>
            </a:r>
            <a:r>
              <a:rPr lang="en-US" baseline="0" dirty="0" smtClean="0"/>
              <a:t> can impact velocity, like ramp up, scheduled absences, etc, and should be factored in the plan</a:t>
            </a:r>
          </a:p>
          <a:p>
            <a:endParaRPr lang="en-US" b="1" dirty="0" smtClean="0"/>
          </a:p>
          <a:p>
            <a:r>
              <a:rPr lang="en-US" b="1" dirty="0" smtClean="0"/>
              <a:t>Low: 1</a:t>
            </a:r>
            <a:r>
              <a:rPr lang="en-US" b="1" baseline="0" dirty="0" smtClean="0"/>
              <a:t> min</a:t>
            </a:r>
          </a:p>
          <a:p>
            <a:r>
              <a:rPr lang="en-US" b="1" baseline="0" dirty="0" smtClean="0"/>
              <a:t>High: 3 min</a:t>
            </a:r>
            <a:endParaRPr lang="en-US" b="1" dirty="0" smtClean="0"/>
          </a:p>
          <a:p>
            <a:endParaRPr lang="en-US" dirty="0"/>
          </a:p>
        </p:txBody>
      </p:sp>
      <p:sp>
        <p:nvSpPr>
          <p:cNvPr id="4" name="Slide Number Placeholder 3"/>
          <p:cNvSpPr>
            <a:spLocks noGrp="1"/>
          </p:cNvSpPr>
          <p:nvPr>
            <p:ph type="sldNum" sz="quarter" idx="10"/>
          </p:nvPr>
        </p:nvSpPr>
        <p:spPr/>
        <p:txBody>
          <a:bodyPr/>
          <a:lstStyle/>
          <a:p>
            <a:fld id="{7A82CE06-0A67-43D7-AFAF-160C90F8853E}" type="slidenum">
              <a:rPr lang="en-US" smtClean="0"/>
              <a:pPr/>
              <a:t>29</a:t>
            </a:fld>
            <a:endParaRPr lang="en-US"/>
          </a:p>
        </p:txBody>
      </p:sp>
      <p:sp>
        <p:nvSpPr>
          <p:cNvPr id="5" name="Date Placeholder 4"/>
          <p:cNvSpPr>
            <a:spLocks noGrp="1"/>
          </p:cNvSpPr>
          <p:nvPr>
            <p:ph type="dt" idx="11"/>
          </p:nvPr>
        </p:nvSpPr>
        <p:spPr/>
        <p:txBody>
          <a:bodyPr/>
          <a:lstStyle/>
          <a:p>
            <a:endParaRPr lang="en-US"/>
          </a:p>
        </p:txBody>
      </p:sp>
      <p:sp>
        <p:nvSpPr>
          <p:cNvPr id="6" name="Footer Placeholder 5"/>
          <p:cNvSpPr>
            <a:spLocks noGrp="1"/>
          </p:cNvSpPr>
          <p:nvPr>
            <p:ph type="ftr" sz="quarter" idx="12"/>
          </p:nvPr>
        </p:nvSpPr>
        <p:spPr/>
        <p:txBody>
          <a:bodyPr/>
          <a:lstStyle/>
          <a:p>
            <a:pPr>
              <a:defRPr/>
            </a:pPr>
            <a:r>
              <a:rPr lang="en-US" smtClean="0"/>
              <a:t>Estimating the Work</a:t>
            </a:r>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Talk</a:t>
            </a:r>
            <a:r>
              <a:rPr lang="en-US" baseline="0" dirty="0" smtClean="0"/>
              <a:t> about iteration length here</a:t>
            </a:r>
          </a:p>
          <a:p>
            <a:r>
              <a:rPr lang="en-US" baseline="0" dirty="0" smtClean="0"/>
              <a:t>Are we estimating for a pair, for the entire team, for a single person?</a:t>
            </a:r>
            <a:endParaRPr lang="en-US" dirty="0" smtClean="0"/>
          </a:p>
          <a:p>
            <a:endParaRPr lang="en-US" dirty="0"/>
          </a:p>
        </p:txBody>
      </p:sp>
      <p:sp>
        <p:nvSpPr>
          <p:cNvPr id="4" name="Slide Number Placeholder 3"/>
          <p:cNvSpPr>
            <a:spLocks noGrp="1"/>
          </p:cNvSpPr>
          <p:nvPr>
            <p:ph type="sldNum" sz="quarter" idx="10"/>
          </p:nvPr>
        </p:nvSpPr>
        <p:spPr/>
        <p:txBody>
          <a:bodyPr/>
          <a:lstStyle/>
          <a:p>
            <a:fld id="{F6EA9968-001F-354A-A9C8-D6F2B058879E}" type="slidenum">
              <a:rPr lang="en-US" smtClean="0"/>
              <a:pPr/>
              <a:t>31</a:t>
            </a:fld>
            <a:endParaRPr lang="en-US"/>
          </a:p>
        </p:txBody>
      </p:sp>
      <p:sp>
        <p:nvSpPr>
          <p:cNvPr id="5" name="Date Placeholder 4"/>
          <p:cNvSpPr>
            <a:spLocks noGrp="1"/>
          </p:cNvSpPr>
          <p:nvPr>
            <p:ph type="dt" idx="11"/>
          </p:nvPr>
        </p:nvSpPr>
        <p:spPr/>
        <p:txBody>
          <a:bodyPr/>
          <a:lstStyle/>
          <a:p>
            <a:endParaRPr lang="en-US"/>
          </a:p>
        </p:txBody>
      </p:sp>
      <p:sp>
        <p:nvSpPr>
          <p:cNvPr id="6" name="Footer Placeholder 5"/>
          <p:cNvSpPr>
            <a:spLocks noGrp="1"/>
          </p:cNvSpPr>
          <p:nvPr>
            <p:ph type="ftr" sz="quarter" idx="12"/>
          </p:nvPr>
        </p:nvSpPr>
        <p:spPr/>
        <p:txBody>
          <a:bodyPr/>
          <a:lstStyle/>
          <a:p>
            <a:pPr>
              <a:defRPr/>
            </a:pPr>
            <a:r>
              <a:rPr lang="en-US" smtClean="0"/>
              <a:t>Estimating the Work</a:t>
            </a:r>
            <a:endParaRPr lang="en-US"/>
          </a:p>
        </p:txBody>
      </p:sp>
    </p:spTree>
    <p:extLst>
      <p:ext uri="{BB962C8B-B14F-4D97-AF65-F5344CB8AC3E}">
        <p14:creationId xmlns:p14="http://schemas.microsoft.com/office/powerpoint/2010/main" val="29353234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91E950B-F458-354F-BE3A-215FB82C404C}" type="slidenum">
              <a:rPr lang="en-US" smtClean="0"/>
              <a:pPr/>
              <a:t>38</a:t>
            </a:fld>
            <a:endParaRPr lang="en-US"/>
          </a:p>
        </p:txBody>
      </p:sp>
      <p:sp>
        <p:nvSpPr>
          <p:cNvPr id="5" name="Date Placeholder 4"/>
          <p:cNvSpPr>
            <a:spLocks noGrp="1"/>
          </p:cNvSpPr>
          <p:nvPr>
            <p:ph type="dt" idx="11"/>
          </p:nvPr>
        </p:nvSpPr>
        <p:spPr/>
        <p:txBody>
          <a:bodyPr/>
          <a:lstStyle/>
          <a:p>
            <a:endParaRPr lang="en-US"/>
          </a:p>
        </p:txBody>
      </p:sp>
      <p:sp>
        <p:nvSpPr>
          <p:cNvPr id="6" name="Footer Placeholder 5"/>
          <p:cNvSpPr>
            <a:spLocks noGrp="1"/>
          </p:cNvSpPr>
          <p:nvPr>
            <p:ph type="ftr" sz="quarter" idx="12"/>
          </p:nvPr>
        </p:nvSpPr>
        <p:spPr/>
        <p:txBody>
          <a:bodyPr/>
          <a:lstStyle/>
          <a:p>
            <a:pPr>
              <a:defRPr/>
            </a:pPr>
            <a:r>
              <a:rPr lang="en-US" smtClean="0"/>
              <a:t>Estimating the Work</a:t>
            </a:r>
            <a:endParaRPr lang="en-US"/>
          </a:p>
        </p:txBody>
      </p:sp>
    </p:spTree>
    <p:extLst>
      <p:ext uri="{BB962C8B-B14F-4D97-AF65-F5344CB8AC3E}">
        <p14:creationId xmlns:p14="http://schemas.microsoft.com/office/powerpoint/2010/main" val="8120091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pPr>
              <a:buFont typeface="Arial" pitchFamily="34" charset="0"/>
              <a:buChar char="•"/>
            </a:pPr>
            <a:r>
              <a:rPr lang="en-US" sz="1200" b="0" kern="1200" dirty="0" smtClean="0">
                <a:solidFill>
                  <a:schemeClr val="tx1"/>
                </a:solidFill>
                <a:latin typeface="+mn-lt"/>
                <a:ea typeface="ＭＳ Ｐゴシック" pitchFamily="-65" charset="-128"/>
                <a:cs typeface="Arial" charset="0"/>
              </a:rPr>
              <a:t>Accuracy – degree of closeness</a:t>
            </a:r>
          </a:p>
          <a:p>
            <a:pPr>
              <a:buFont typeface="Arial" pitchFamily="34" charset="0"/>
              <a:buChar char="•"/>
            </a:pPr>
            <a:r>
              <a:rPr lang="en-US" sz="1200" b="0" kern="1200" dirty="0" smtClean="0">
                <a:solidFill>
                  <a:schemeClr val="tx1"/>
                </a:solidFill>
                <a:latin typeface="+mn-lt"/>
                <a:ea typeface="ＭＳ Ｐゴシック" pitchFamily="-65" charset="-128"/>
                <a:cs typeface="Arial" charset="0"/>
              </a:rPr>
              <a:t>Precision – reproducibility</a:t>
            </a:r>
            <a:r>
              <a:rPr lang="en-US" sz="1200" b="0" kern="1200" baseline="0" dirty="0" smtClean="0">
                <a:solidFill>
                  <a:schemeClr val="tx1"/>
                </a:solidFill>
                <a:latin typeface="+mn-lt"/>
                <a:ea typeface="ＭＳ Ｐゴシック" pitchFamily="-65" charset="-128"/>
                <a:cs typeface="Arial" charset="0"/>
              </a:rPr>
              <a:t> or repeatability</a:t>
            </a:r>
          </a:p>
          <a:p>
            <a:pPr>
              <a:buFont typeface="Arial" pitchFamily="34" charset="0"/>
              <a:buChar char="•"/>
            </a:pPr>
            <a:r>
              <a:rPr lang="en-US" sz="1200" b="0" kern="1200" baseline="0" dirty="0" smtClean="0">
                <a:solidFill>
                  <a:schemeClr val="tx1"/>
                </a:solidFill>
                <a:latin typeface="+mn-lt"/>
                <a:ea typeface="ＭＳ Ｐゴシック" pitchFamily="-65" charset="-128"/>
                <a:cs typeface="Arial" charset="0"/>
              </a:rPr>
              <a:t>Results of calculations or measurements can be:</a:t>
            </a:r>
          </a:p>
          <a:p>
            <a:pPr lvl="1">
              <a:buFont typeface="Arial" pitchFamily="34" charset="0"/>
              <a:buChar char="•"/>
            </a:pPr>
            <a:r>
              <a:rPr lang="en-US" sz="1200" b="0" kern="1200" baseline="0" dirty="0" smtClean="0">
                <a:solidFill>
                  <a:schemeClr val="tx1"/>
                </a:solidFill>
                <a:latin typeface="+mn-lt"/>
                <a:ea typeface="ＭＳ Ｐゴシック" pitchFamily="-65" charset="-128"/>
                <a:cs typeface="Arial" charset="0"/>
              </a:rPr>
              <a:t>Accurate but not precise</a:t>
            </a:r>
          </a:p>
          <a:p>
            <a:pPr lvl="1">
              <a:buFont typeface="Arial" pitchFamily="34" charset="0"/>
              <a:buChar char="•"/>
            </a:pPr>
            <a:r>
              <a:rPr lang="en-US" sz="1200" b="0" kern="1200" baseline="0" dirty="0" smtClean="0">
                <a:solidFill>
                  <a:schemeClr val="tx1"/>
                </a:solidFill>
                <a:latin typeface="+mn-lt"/>
                <a:ea typeface="ＭＳ Ｐゴシック" pitchFamily="-65" charset="-128"/>
                <a:cs typeface="Arial" charset="0"/>
              </a:rPr>
              <a:t>Precise but not accurate</a:t>
            </a:r>
          </a:p>
          <a:p>
            <a:r>
              <a:rPr lang="en-US" sz="1200" b="0" kern="1200" dirty="0" smtClean="0">
                <a:solidFill>
                  <a:schemeClr val="tx1"/>
                </a:solidFill>
                <a:latin typeface="+mn-lt"/>
                <a:ea typeface="ＭＳ Ｐゴシック" pitchFamily="-65" charset="-128"/>
                <a:cs typeface="Arial" charset="0"/>
              </a:rPr>
              <a:t>----------------------------------------------------------------------------------------------------------</a:t>
            </a:r>
          </a:p>
          <a:p>
            <a:pPr marL="0" marR="0" indent="0" algn="l" defTabSz="457200" rtl="0" eaLnBrk="0" fontAlgn="base" latinLnBrk="0" hangingPunct="0">
              <a:lnSpc>
                <a:spcPct val="100000"/>
              </a:lnSpc>
              <a:spcBef>
                <a:spcPct val="30000"/>
              </a:spcBef>
              <a:spcAft>
                <a:spcPct val="0"/>
              </a:spcAft>
              <a:buClrTx/>
              <a:buSzTx/>
              <a:buFontTx/>
              <a:buNone/>
              <a:tabLst/>
              <a:defRPr/>
            </a:pPr>
            <a:r>
              <a:rPr lang="en-US" dirty="0" smtClean="0"/>
              <a:t>Agile estimation is one of the parts that</a:t>
            </a:r>
            <a:r>
              <a:rPr lang="en-US" baseline="0" dirty="0" smtClean="0"/>
              <a:t> folks new to Agile struggle with. In this section, we’ll dig into the why and the how, and then give you some very specific practices.</a:t>
            </a:r>
          </a:p>
          <a:p>
            <a:endParaRPr lang="en-US" sz="1200" b="0" kern="1200" dirty="0" smtClean="0">
              <a:solidFill>
                <a:schemeClr val="tx1"/>
              </a:solidFill>
              <a:latin typeface="+mn-lt"/>
              <a:ea typeface="ＭＳ Ｐゴシック" pitchFamily="-65" charset="-128"/>
              <a:cs typeface="Arial" charset="0"/>
            </a:endParaRPr>
          </a:p>
          <a:p>
            <a:r>
              <a:rPr lang="en-US" sz="1200" b="0" kern="1200" dirty="0" smtClean="0">
                <a:solidFill>
                  <a:schemeClr val="tx1"/>
                </a:solidFill>
                <a:latin typeface="+mn-lt"/>
                <a:ea typeface="ＭＳ Ｐゴシック" pitchFamily="-65" charset="-128"/>
                <a:cs typeface="Arial" charset="0"/>
              </a:rPr>
              <a:t>Let’s begin with gaining an understanding of the terms “accuracy” and “precision”.</a:t>
            </a:r>
          </a:p>
          <a:p>
            <a:endParaRPr lang="en-US" sz="1200" b="1" i="1" kern="1200" dirty="0" smtClean="0">
              <a:solidFill>
                <a:schemeClr val="tx1"/>
              </a:solidFill>
              <a:latin typeface="+mn-lt"/>
              <a:ea typeface="ＭＳ Ｐゴシック" pitchFamily="-65" charset="-128"/>
              <a:cs typeface="Arial" charset="0"/>
            </a:endParaRPr>
          </a:p>
          <a:p>
            <a:r>
              <a:rPr lang="en-US" sz="1200" b="0" i="0" kern="1200" dirty="0" smtClean="0">
                <a:solidFill>
                  <a:schemeClr val="tx1"/>
                </a:solidFill>
                <a:latin typeface="+mn-lt"/>
                <a:ea typeface="ＭＳ Ｐゴシック" pitchFamily="-65" charset="-128"/>
                <a:cs typeface="Arial" charset="0"/>
              </a:rPr>
              <a:t>From Wikipedia, we get this definition: [CLICK]</a:t>
            </a:r>
          </a:p>
          <a:p>
            <a:endParaRPr lang="en-US" dirty="0" smtClean="0"/>
          </a:p>
          <a:p>
            <a:pPr>
              <a:spcBef>
                <a:spcPts val="600"/>
              </a:spcBef>
              <a:spcAft>
                <a:spcPts val="600"/>
              </a:spcAft>
              <a:buNone/>
            </a:pPr>
            <a:r>
              <a:rPr lang="en-US" sz="1200" dirty="0" smtClean="0"/>
              <a:t>In the fields of science, engineering, industry and statistics, </a:t>
            </a:r>
            <a:r>
              <a:rPr lang="en-US" sz="1200" b="1" dirty="0" smtClean="0"/>
              <a:t>accuracy </a:t>
            </a:r>
            <a:r>
              <a:rPr lang="en-US" sz="1200" dirty="0" smtClean="0"/>
              <a:t>is the degree of closeness of a measured or calculated quantity to its actual (true) value. </a:t>
            </a:r>
          </a:p>
          <a:p>
            <a:pPr>
              <a:spcBef>
                <a:spcPts val="600"/>
              </a:spcBef>
              <a:spcAft>
                <a:spcPts val="600"/>
              </a:spcAft>
              <a:buNone/>
            </a:pPr>
            <a:endParaRPr lang="en-US" sz="1200" dirty="0" smtClean="0"/>
          </a:p>
          <a:p>
            <a:pPr>
              <a:spcBef>
                <a:spcPts val="600"/>
              </a:spcBef>
              <a:spcAft>
                <a:spcPts val="600"/>
              </a:spcAft>
              <a:buNone/>
            </a:pPr>
            <a:r>
              <a:rPr lang="en-US" sz="1200" dirty="0" smtClean="0"/>
              <a:t>Accuracy is closely related to </a:t>
            </a:r>
            <a:r>
              <a:rPr lang="en-US" sz="1200" b="1" dirty="0" smtClean="0"/>
              <a:t>precision</a:t>
            </a:r>
            <a:r>
              <a:rPr lang="en-US" sz="1200" dirty="0" smtClean="0"/>
              <a:t>, also called </a:t>
            </a:r>
            <a:r>
              <a:rPr lang="en-US" sz="1200" b="1" dirty="0" smtClean="0"/>
              <a:t>reproducibility </a:t>
            </a:r>
            <a:r>
              <a:rPr lang="en-US" sz="1200" dirty="0" smtClean="0"/>
              <a:t>or </a:t>
            </a:r>
            <a:r>
              <a:rPr lang="en-US" sz="1200" b="1" dirty="0" smtClean="0"/>
              <a:t>repeatability</a:t>
            </a:r>
            <a:r>
              <a:rPr lang="en-US" sz="1200" dirty="0" smtClean="0"/>
              <a:t>, the degree to which further measurements or calculations show the same or similar results.</a:t>
            </a:r>
          </a:p>
          <a:p>
            <a:pPr>
              <a:spcBef>
                <a:spcPts val="600"/>
              </a:spcBef>
              <a:spcAft>
                <a:spcPts val="600"/>
              </a:spcAft>
              <a:buNone/>
            </a:pPr>
            <a:endParaRPr lang="en-US" sz="1200" dirty="0" smtClean="0"/>
          </a:p>
          <a:p>
            <a:pPr>
              <a:spcBef>
                <a:spcPts val="600"/>
              </a:spcBef>
              <a:spcAft>
                <a:spcPts val="600"/>
              </a:spcAft>
              <a:buNone/>
            </a:pPr>
            <a:r>
              <a:rPr lang="en-US" sz="1200" dirty="0" smtClean="0"/>
              <a:t>The results of calculations or a measurement can be accurate but not precise, precise but not accurate, neither, or both. A measurement system or computational method is called valid if it is both accurate and precise. The related terms are bias (non-random or directed effects caused by a factor or factors unrelated by the independent variable) and error (random variability), respectively.</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C91E950B-F458-354F-BE3A-215FB82C404C}" type="slidenum">
              <a:rPr lang="en-US" smtClean="0"/>
              <a:pPr/>
              <a:t>3</a:t>
            </a:fld>
            <a:endParaRPr lang="en-US"/>
          </a:p>
        </p:txBody>
      </p:sp>
      <p:sp>
        <p:nvSpPr>
          <p:cNvPr id="5" name="Date Placeholder 4"/>
          <p:cNvSpPr>
            <a:spLocks noGrp="1"/>
          </p:cNvSpPr>
          <p:nvPr>
            <p:ph type="dt" idx="11"/>
          </p:nvPr>
        </p:nvSpPr>
        <p:spPr/>
        <p:txBody>
          <a:bodyPr/>
          <a:lstStyle/>
          <a:p>
            <a:endParaRPr lang="en-US"/>
          </a:p>
        </p:txBody>
      </p:sp>
      <p:sp>
        <p:nvSpPr>
          <p:cNvPr id="6" name="Footer Placeholder 5"/>
          <p:cNvSpPr>
            <a:spLocks noGrp="1"/>
          </p:cNvSpPr>
          <p:nvPr>
            <p:ph type="ftr" sz="quarter" idx="12"/>
          </p:nvPr>
        </p:nvSpPr>
        <p:spPr/>
        <p:txBody>
          <a:bodyPr/>
          <a:lstStyle/>
          <a:p>
            <a:pPr>
              <a:defRPr/>
            </a:pPr>
            <a:r>
              <a:rPr lang="en-US" smtClean="0"/>
              <a:t>Estimating the Work</a:t>
            </a:r>
            <a:endParaRPr lang="en-US"/>
          </a:p>
        </p:txBody>
      </p:sp>
    </p:spTree>
    <p:extLst>
      <p:ext uri="{BB962C8B-B14F-4D97-AF65-F5344CB8AC3E}">
        <p14:creationId xmlns:p14="http://schemas.microsoft.com/office/powerpoint/2010/main" val="29994822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the distance from here to the airport?</a:t>
            </a:r>
          </a:p>
          <a:p>
            <a:r>
              <a:rPr lang="en-US" dirty="0" smtClean="0"/>
              <a:t>How long does it take to get there?</a:t>
            </a:r>
          </a:p>
          <a:p>
            <a:r>
              <a:rPr lang="en-US" dirty="0" smtClean="0"/>
              <a:t>Variables – traffic</a:t>
            </a:r>
            <a:r>
              <a:rPr lang="en-US" baseline="0" dirty="0" smtClean="0"/>
              <a:t> conditions, mode of transportation, weather – all make a huge difference in the time it takes to arrive, yet the distance remains constant.</a:t>
            </a:r>
          </a:p>
          <a:p>
            <a:r>
              <a:rPr lang="en-US" baseline="0" dirty="0" smtClean="0"/>
              <a:t>Same with writing software – lots of things affect how long it takes to get to “done” – what are they here? (support, interruptions, meetings, etc.).</a:t>
            </a:r>
          </a:p>
          <a:p>
            <a:r>
              <a:rPr lang="en-US" baseline="0" dirty="0" smtClean="0"/>
              <a:t>So we take a 2-part approach to agile estimating – relative size (effort, complexity) of each story, and how fast we can get work done.</a:t>
            </a:r>
          </a:p>
          <a:p>
            <a:r>
              <a:rPr lang="en-US" baseline="0" dirty="0" smtClean="0"/>
              <a:t>We will look at relative size first.</a:t>
            </a:r>
            <a:endParaRPr lang="en-US" dirty="0"/>
          </a:p>
        </p:txBody>
      </p:sp>
      <p:sp>
        <p:nvSpPr>
          <p:cNvPr id="4" name="Slide Number Placeholder 3"/>
          <p:cNvSpPr>
            <a:spLocks noGrp="1"/>
          </p:cNvSpPr>
          <p:nvPr>
            <p:ph type="sldNum" sz="quarter" idx="10"/>
          </p:nvPr>
        </p:nvSpPr>
        <p:spPr/>
        <p:txBody>
          <a:bodyPr/>
          <a:lstStyle/>
          <a:p>
            <a:fld id="{C91E950B-F458-354F-BE3A-215FB82C404C}" type="slidenum">
              <a:rPr lang="en-US" smtClean="0"/>
              <a:pPr/>
              <a:t>4</a:t>
            </a:fld>
            <a:endParaRPr lang="en-US"/>
          </a:p>
        </p:txBody>
      </p:sp>
      <p:sp>
        <p:nvSpPr>
          <p:cNvPr id="5" name="Date Placeholder 4"/>
          <p:cNvSpPr>
            <a:spLocks noGrp="1"/>
          </p:cNvSpPr>
          <p:nvPr>
            <p:ph type="dt" idx="11"/>
          </p:nvPr>
        </p:nvSpPr>
        <p:spPr/>
        <p:txBody>
          <a:bodyPr/>
          <a:lstStyle/>
          <a:p>
            <a:endParaRPr lang="en-US"/>
          </a:p>
        </p:txBody>
      </p:sp>
      <p:sp>
        <p:nvSpPr>
          <p:cNvPr id="6" name="Footer Placeholder 5"/>
          <p:cNvSpPr>
            <a:spLocks noGrp="1"/>
          </p:cNvSpPr>
          <p:nvPr>
            <p:ph type="ftr" sz="quarter" idx="12"/>
          </p:nvPr>
        </p:nvSpPr>
        <p:spPr/>
        <p:txBody>
          <a:bodyPr/>
          <a:lstStyle/>
          <a:p>
            <a:pPr>
              <a:defRPr/>
            </a:pPr>
            <a:r>
              <a:rPr lang="en-US" smtClean="0"/>
              <a:t>Estimating the Work</a:t>
            </a:r>
            <a:endParaRPr lang="en-US"/>
          </a:p>
        </p:txBody>
      </p:sp>
    </p:spTree>
    <p:extLst>
      <p:ext uri="{BB962C8B-B14F-4D97-AF65-F5344CB8AC3E}">
        <p14:creationId xmlns:p14="http://schemas.microsoft.com/office/powerpoint/2010/main" val="11374632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6" name="Rectangle 1"/>
          <p:cNvSpPr>
            <a:spLocks noGrp="1" noRot="1" noChangeAspect="1" noChangeArrowheads="1"/>
          </p:cNvSpPr>
          <p:nvPr>
            <p:ph type="sldImg"/>
          </p:nvPr>
        </p:nvSpPr>
        <p:spPr>
          <a:solidFill>
            <a:srgbClr val="FFFFFF"/>
          </a:solidFill>
          <a:ln/>
        </p:spPr>
      </p:sp>
      <p:sp>
        <p:nvSpPr>
          <p:cNvPr id="210947" name="Rectangle 2"/>
          <p:cNvSpPr>
            <a:spLocks noGrp="1" noChangeArrowheads="1"/>
          </p:cNvSpPr>
          <p:nvPr>
            <p:ph type="body" idx="1"/>
          </p:nvPr>
        </p:nvSpPr>
        <p:spPr>
          <a:noFill/>
          <a:ln/>
        </p:spPr>
        <p:txBody>
          <a:bodyPr/>
          <a:lstStyle/>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How does it work?</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First the BA presents the story to the team.</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Then everyone thinks about the estimate  [CLICK]</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Then everyone throws their estimate at the same time</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No one is influenced by anyone else [CLICK]</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There may be outliers [CLICK]</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There is discussion about the outliers  [CLICK]</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Everyone re-thinks [CLICK]</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Then re-throw </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Sometimes necessary, sometimes not</a:t>
            </a:r>
          </a:p>
          <a:p>
            <a:pPr eaLnBrk="1" hangingPunct="1">
              <a:lnSpc>
                <a:spcPct val="80000"/>
              </a:lnSpc>
              <a:spcBef>
                <a:spcPts val="425"/>
              </a:spcBef>
            </a:pPr>
            <a:endParaRPr lang="en-US" sz="15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endParaRPr lang="en-US" sz="15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500">
                <a:solidFill>
                  <a:srgbClr val="000000"/>
                </a:solidFill>
                <a:latin typeface="Arial" pitchFamily="-112" charset="0"/>
                <a:ea typeface="Arial" pitchFamily="-112" charset="0"/>
                <a:cs typeface="Arial" pitchFamily="-112" charset="0"/>
                <a:sym typeface="Arial" pitchFamily="-112" charset="0"/>
              </a:rPr>
              <a:t>----------------------------------------------------------------------------------------------------------------</a:t>
            </a:r>
          </a:p>
          <a:p>
            <a:pPr eaLnBrk="1" hangingPunct="1">
              <a:lnSpc>
                <a:spcPct val="80000"/>
              </a:lnSpc>
              <a:spcBef>
                <a:spcPts val="425"/>
              </a:spcBef>
            </a:pPr>
            <a:r>
              <a:rPr lang="en-US" sz="1500">
                <a:solidFill>
                  <a:srgbClr val="000000"/>
                </a:solidFill>
                <a:latin typeface="Arial" pitchFamily="-112" charset="0"/>
                <a:ea typeface="Arial" pitchFamily="-112" charset="0"/>
                <a:cs typeface="Arial" pitchFamily="-112" charset="0"/>
                <a:sym typeface="Arial" pitchFamily="-112" charset="0"/>
              </a:rPr>
              <a:t>Let’s look at how it’s done…</a:t>
            </a:r>
          </a:p>
          <a:p>
            <a:pPr eaLnBrk="1" hangingPunct="1">
              <a:lnSpc>
                <a:spcPct val="80000"/>
              </a:lnSpc>
              <a:spcBef>
                <a:spcPts val="425"/>
              </a:spcBef>
            </a:pPr>
            <a:endParaRPr lang="en-US" sz="15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500">
                <a:solidFill>
                  <a:srgbClr val="000000"/>
                </a:solidFill>
                <a:latin typeface="Arial" pitchFamily="-112" charset="0"/>
                <a:ea typeface="Arial" pitchFamily="-112" charset="0"/>
                <a:cs typeface="Arial" pitchFamily="-112" charset="0"/>
                <a:sym typeface="Arial" pitchFamily="-112" charset="0"/>
              </a:rPr>
              <a:t>First, we gain a clear understanding of the story, including the acceptance criteria and the tasks needed to complete the story. Once all members of the team feel that they have that understanding, each member of the team selects the number that they feel represents the relative complexity of the story, as compared to other stories that the team has implemented.</a:t>
            </a:r>
          </a:p>
          <a:p>
            <a:pPr eaLnBrk="1" hangingPunct="1">
              <a:lnSpc>
                <a:spcPct val="80000"/>
              </a:lnSpc>
              <a:spcBef>
                <a:spcPts val="425"/>
              </a:spcBef>
            </a:pPr>
            <a:endParaRPr lang="en-US" sz="15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500">
                <a:solidFill>
                  <a:srgbClr val="000000"/>
                </a:solidFill>
                <a:latin typeface="Arial" pitchFamily="-112" charset="0"/>
                <a:ea typeface="Arial" pitchFamily="-112" charset="0"/>
                <a:cs typeface="Arial" pitchFamily="-112" charset="0"/>
                <a:sym typeface="Arial" pitchFamily="-112" charset="0"/>
              </a:rPr>
              <a:t>As a group, [CLICK] team members reveal their estimates – the numbers they have chosen, that is.  Revealing all at once prevents any team member from being influenced by another team member’s estimate.</a:t>
            </a:r>
          </a:p>
          <a:p>
            <a:pPr eaLnBrk="1" hangingPunct="1">
              <a:lnSpc>
                <a:spcPct val="80000"/>
              </a:lnSpc>
              <a:spcBef>
                <a:spcPts val="425"/>
              </a:spcBef>
            </a:pPr>
            <a:endParaRPr lang="en-US" sz="15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500">
                <a:solidFill>
                  <a:srgbClr val="000000"/>
                </a:solidFill>
                <a:latin typeface="Arial" pitchFamily="-112" charset="0"/>
                <a:ea typeface="Arial" pitchFamily="-112" charset="0"/>
                <a:cs typeface="Arial" pitchFamily="-112" charset="0"/>
                <a:sym typeface="Arial" pitchFamily="-112" charset="0"/>
              </a:rPr>
              <a:t>It’s not unusual for there to be outliers [CLICK] – estimates that are different from the majority. When this happens, [CLICK] the team discusses the differences. Some will have thought of other tasks, or understood the tasks differently. Sometimes it’s QA who sees things differently. [CLICK]</a:t>
            </a:r>
          </a:p>
          <a:p>
            <a:pPr eaLnBrk="1" hangingPunct="1">
              <a:lnSpc>
                <a:spcPct val="80000"/>
              </a:lnSpc>
              <a:spcBef>
                <a:spcPts val="425"/>
              </a:spcBef>
            </a:pPr>
            <a:endParaRPr lang="en-US" sz="15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500">
                <a:solidFill>
                  <a:srgbClr val="000000"/>
                </a:solidFill>
                <a:latin typeface="Arial" pitchFamily="-112" charset="0"/>
                <a:ea typeface="Arial" pitchFamily="-112" charset="0"/>
                <a:cs typeface="Arial" pitchFamily="-112" charset="0"/>
                <a:sym typeface="Arial" pitchFamily="-112" charset="0"/>
              </a:rPr>
              <a:t>Regardless, after discussing things, the team [CLICK] estimates again. If it takes more than three rounds of estimating, there’s a smell that needs to be addressed. The story may need to be rewritten or more analysis may need to be done.</a:t>
            </a:r>
          </a:p>
          <a:p>
            <a:pPr eaLnBrk="1" hangingPunct="1">
              <a:lnSpc>
                <a:spcPct val="80000"/>
              </a:lnSpc>
              <a:spcBef>
                <a:spcPts val="425"/>
              </a:spcBef>
            </a:pPr>
            <a:endParaRPr lang="en-US" sz="15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500">
                <a:solidFill>
                  <a:srgbClr val="000000"/>
                </a:solidFill>
                <a:latin typeface="Arial" pitchFamily="-112" charset="0"/>
                <a:ea typeface="Arial" pitchFamily="-112" charset="0"/>
                <a:cs typeface="Arial" pitchFamily="-112" charset="0"/>
                <a:sym typeface="Arial" pitchFamily="-112" charset="0"/>
              </a:rPr>
              <a:t>Of course, sometimes the people who have thrown the outliers will agree to change their estimates without another round of estimating, once they understand the thinking of their teammates. In this case, no additional rounds of Planning Poker are needed for that story.</a:t>
            </a:r>
          </a:p>
        </p:txBody>
      </p:sp>
      <p:sp>
        <p:nvSpPr>
          <p:cNvPr id="2" name="Date Placeholder 1"/>
          <p:cNvSpPr>
            <a:spLocks noGrp="1"/>
          </p:cNvSpPr>
          <p:nvPr>
            <p:ph type="dt" idx="10"/>
          </p:nvPr>
        </p:nvSpPr>
        <p:spPr/>
        <p:txBody>
          <a:bodyPr/>
          <a:lstStyle/>
          <a:p>
            <a:endParaRPr lang="en-US"/>
          </a:p>
        </p:txBody>
      </p:sp>
      <p:sp>
        <p:nvSpPr>
          <p:cNvPr id="3" name="Footer Placeholder 2"/>
          <p:cNvSpPr>
            <a:spLocks noGrp="1"/>
          </p:cNvSpPr>
          <p:nvPr>
            <p:ph type="ftr" sz="quarter" idx="11"/>
          </p:nvPr>
        </p:nvSpPr>
        <p:spPr/>
        <p:txBody>
          <a:bodyPr/>
          <a:lstStyle/>
          <a:p>
            <a:pPr>
              <a:defRPr/>
            </a:pPr>
            <a:r>
              <a:rPr lang="en-US" smtClean="0"/>
              <a:t>Estimating the Work</a:t>
            </a:r>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Rectangle 1"/>
          <p:cNvSpPr>
            <a:spLocks noGrp="1" noRot="1" noChangeAspect="1" noChangeArrowheads="1"/>
          </p:cNvSpPr>
          <p:nvPr>
            <p:ph type="sldImg"/>
          </p:nvPr>
        </p:nvSpPr>
        <p:spPr>
          <a:solidFill>
            <a:srgbClr val="FFFFFF"/>
          </a:solidFill>
          <a:ln/>
        </p:spPr>
      </p:sp>
      <p:sp>
        <p:nvSpPr>
          <p:cNvPr id="212995" name="Rectangle 2"/>
          <p:cNvSpPr>
            <a:spLocks noGrp="1" noChangeArrowheads="1"/>
          </p:cNvSpPr>
          <p:nvPr>
            <p:ph type="body" idx="1"/>
          </p:nvPr>
        </p:nvSpPr>
        <p:spPr>
          <a:noFill/>
          <a:ln/>
        </p:spPr>
        <p:txBody>
          <a:bodyPr/>
          <a:lstStyle/>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How does it work?</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First the BA presents the story to the team.</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Then everyone thinks about the estimate  [CLICK]</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Then everyone throws their estimate at the same time</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No one is influenced by anyone else [CLICK]</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There may be outliers [CLICK]</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There is discussion about the outliers  [CLICK]</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Everyone re-thinks [CLICK]</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Then re-throw </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Sometimes necessary, sometimes not</a:t>
            </a:r>
          </a:p>
          <a:p>
            <a:pPr eaLnBrk="1" hangingPunct="1">
              <a:lnSpc>
                <a:spcPct val="80000"/>
              </a:lnSpc>
              <a:spcBef>
                <a:spcPts val="425"/>
              </a:spcBef>
            </a:pPr>
            <a:endParaRPr lang="en-US" sz="15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endParaRPr lang="en-US" sz="15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500">
                <a:solidFill>
                  <a:srgbClr val="000000"/>
                </a:solidFill>
                <a:latin typeface="Arial" pitchFamily="-112" charset="0"/>
                <a:ea typeface="Arial" pitchFamily="-112" charset="0"/>
                <a:cs typeface="Arial" pitchFamily="-112" charset="0"/>
                <a:sym typeface="Arial" pitchFamily="-112" charset="0"/>
              </a:rPr>
              <a:t>----------------------------------------------------------------------------------------------------------------</a:t>
            </a:r>
          </a:p>
          <a:p>
            <a:pPr eaLnBrk="1" hangingPunct="1">
              <a:lnSpc>
                <a:spcPct val="80000"/>
              </a:lnSpc>
              <a:spcBef>
                <a:spcPts val="425"/>
              </a:spcBef>
            </a:pPr>
            <a:r>
              <a:rPr lang="en-US" sz="1500">
                <a:solidFill>
                  <a:srgbClr val="000000"/>
                </a:solidFill>
                <a:latin typeface="Arial" pitchFamily="-112" charset="0"/>
                <a:ea typeface="Arial" pitchFamily="-112" charset="0"/>
                <a:cs typeface="Arial" pitchFamily="-112" charset="0"/>
                <a:sym typeface="Arial" pitchFamily="-112" charset="0"/>
              </a:rPr>
              <a:t>Let’s look at how it’s done…</a:t>
            </a:r>
          </a:p>
          <a:p>
            <a:pPr eaLnBrk="1" hangingPunct="1">
              <a:lnSpc>
                <a:spcPct val="80000"/>
              </a:lnSpc>
              <a:spcBef>
                <a:spcPts val="425"/>
              </a:spcBef>
            </a:pPr>
            <a:endParaRPr lang="en-US" sz="15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500">
                <a:solidFill>
                  <a:srgbClr val="000000"/>
                </a:solidFill>
                <a:latin typeface="Arial" pitchFamily="-112" charset="0"/>
                <a:ea typeface="Arial" pitchFamily="-112" charset="0"/>
                <a:cs typeface="Arial" pitchFamily="-112" charset="0"/>
                <a:sym typeface="Arial" pitchFamily="-112" charset="0"/>
              </a:rPr>
              <a:t>First, we gain a clear understanding of the story, including the acceptance criteria and the tasks needed to complete the story. Once all members of the team feel that they have that understanding, each member of the team selects the number that they feel represents the relative complexity of the story, as compared to other stories that the team has implemented.</a:t>
            </a:r>
          </a:p>
          <a:p>
            <a:pPr eaLnBrk="1" hangingPunct="1">
              <a:lnSpc>
                <a:spcPct val="80000"/>
              </a:lnSpc>
              <a:spcBef>
                <a:spcPts val="425"/>
              </a:spcBef>
            </a:pPr>
            <a:endParaRPr lang="en-US" sz="15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500">
                <a:solidFill>
                  <a:srgbClr val="000000"/>
                </a:solidFill>
                <a:latin typeface="Arial" pitchFamily="-112" charset="0"/>
                <a:ea typeface="Arial" pitchFamily="-112" charset="0"/>
                <a:cs typeface="Arial" pitchFamily="-112" charset="0"/>
                <a:sym typeface="Arial" pitchFamily="-112" charset="0"/>
              </a:rPr>
              <a:t>As a group, [CLICK] team members reveal their estimates – the numbers they have chosen, that is.  Revealing all at once prevents any team member from being influenced by another team member’s estimate.</a:t>
            </a:r>
          </a:p>
          <a:p>
            <a:pPr eaLnBrk="1" hangingPunct="1">
              <a:lnSpc>
                <a:spcPct val="80000"/>
              </a:lnSpc>
              <a:spcBef>
                <a:spcPts val="425"/>
              </a:spcBef>
            </a:pPr>
            <a:endParaRPr lang="en-US" sz="15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500">
                <a:solidFill>
                  <a:srgbClr val="000000"/>
                </a:solidFill>
                <a:latin typeface="Arial" pitchFamily="-112" charset="0"/>
                <a:ea typeface="Arial" pitchFamily="-112" charset="0"/>
                <a:cs typeface="Arial" pitchFamily="-112" charset="0"/>
                <a:sym typeface="Arial" pitchFamily="-112" charset="0"/>
              </a:rPr>
              <a:t>It’s not unusual for there to be outliers [CLICK] – estimates that are different from the majority. When this happens, [CLICK] the team discusses the differences. Some will have thought of other tasks, or understood the tasks differently. Sometimes it’s QA who sees things differently. [CLICK]</a:t>
            </a:r>
          </a:p>
          <a:p>
            <a:pPr eaLnBrk="1" hangingPunct="1">
              <a:lnSpc>
                <a:spcPct val="80000"/>
              </a:lnSpc>
              <a:spcBef>
                <a:spcPts val="425"/>
              </a:spcBef>
            </a:pPr>
            <a:endParaRPr lang="en-US" sz="15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500">
                <a:solidFill>
                  <a:srgbClr val="000000"/>
                </a:solidFill>
                <a:latin typeface="Arial" pitchFamily="-112" charset="0"/>
                <a:ea typeface="Arial" pitchFamily="-112" charset="0"/>
                <a:cs typeface="Arial" pitchFamily="-112" charset="0"/>
                <a:sym typeface="Arial" pitchFamily="-112" charset="0"/>
              </a:rPr>
              <a:t>Regardless, after discussing things, the team [CLICK] estimates again. If it takes more than three rounds of estimating, there’s a smell that needs to be addressed. The story may need to be rewritten or more analysis may need to be done.</a:t>
            </a:r>
          </a:p>
          <a:p>
            <a:pPr eaLnBrk="1" hangingPunct="1">
              <a:lnSpc>
                <a:spcPct val="80000"/>
              </a:lnSpc>
              <a:spcBef>
                <a:spcPts val="425"/>
              </a:spcBef>
            </a:pPr>
            <a:endParaRPr lang="en-US" sz="15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500">
                <a:solidFill>
                  <a:srgbClr val="000000"/>
                </a:solidFill>
                <a:latin typeface="Arial" pitchFamily="-112" charset="0"/>
                <a:ea typeface="Arial" pitchFamily="-112" charset="0"/>
                <a:cs typeface="Arial" pitchFamily="-112" charset="0"/>
                <a:sym typeface="Arial" pitchFamily="-112" charset="0"/>
              </a:rPr>
              <a:t>Of course, sometimes the people who have thrown the outliers will agree to change their estimates without another round of estimating, once they understand the thinking of their teammates. In this case, no additional rounds of Planning Poker are needed for that story.</a:t>
            </a:r>
          </a:p>
        </p:txBody>
      </p:sp>
      <p:sp>
        <p:nvSpPr>
          <p:cNvPr id="2" name="Date Placeholder 1"/>
          <p:cNvSpPr>
            <a:spLocks noGrp="1"/>
          </p:cNvSpPr>
          <p:nvPr>
            <p:ph type="dt" idx="10"/>
          </p:nvPr>
        </p:nvSpPr>
        <p:spPr/>
        <p:txBody>
          <a:bodyPr/>
          <a:lstStyle/>
          <a:p>
            <a:endParaRPr lang="en-US"/>
          </a:p>
        </p:txBody>
      </p:sp>
      <p:sp>
        <p:nvSpPr>
          <p:cNvPr id="3" name="Footer Placeholder 2"/>
          <p:cNvSpPr>
            <a:spLocks noGrp="1"/>
          </p:cNvSpPr>
          <p:nvPr>
            <p:ph type="ftr" sz="quarter" idx="11"/>
          </p:nvPr>
        </p:nvSpPr>
        <p:spPr/>
        <p:txBody>
          <a:bodyPr/>
          <a:lstStyle/>
          <a:p>
            <a:pPr>
              <a:defRPr/>
            </a:pPr>
            <a:r>
              <a:rPr lang="en-US" smtClean="0"/>
              <a:t>Estimating the Work</a:t>
            </a:r>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1"/>
          <p:cNvSpPr>
            <a:spLocks noGrp="1" noRot="1" noChangeAspect="1" noChangeArrowheads="1"/>
          </p:cNvSpPr>
          <p:nvPr>
            <p:ph type="sldImg"/>
          </p:nvPr>
        </p:nvSpPr>
        <p:spPr>
          <a:solidFill>
            <a:srgbClr val="FFFFFF"/>
          </a:solidFill>
          <a:ln/>
        </p:spPr>
      </p:sp>
      <p:sp>
        <p:nvSpPr>
          <p:cNvPr id="219139" name="Rectangle 2"/>
          <p:cNvSpPr>
            <a:spLocks noGrp="1" noChangeArrowheads="1"/>
          </p:cNvSpPr>
          <p:nvPr>
            <p:ph type="body" idx="1"/>
          </p:nvPr>
        </p:nvSpPr>
        <p:spPr>
          <a:noFill/>
          <a:ln/>
        </p:spPr>
        <p:txBody>
          <a:bodyPr/>
          <a:lstStyle/>
          <a:p>
            <a:pPr marL="0" marR="0" indent="0" algn="l" defTabSz="914400" rtl="0" eaLnBrk="1" fontAlgn="base" latinLnBrk="0" hangingPunct="1">
              <a:lnSpc>
                <a:spcPct val="80000"/>
              </a:lnSpc>
              <a:spcBef>
                <a:spcPts val="425"/>
              </a:spcBef>
              <a:spcAft>
                <a:spcPct val="0"/>
              </a:spcAft>
              <a:buClr>
                <a:srgbClr val="000000"/>
              </a:buClr>
              <a:buSzTx/>
              <a:buFontTx/>
              <a:buNone/>
              <a:tabLst/>
              <a:defRPr/>
            </a:pPr>
            <a:r>
              <a:rPr lang="en-US" sz="300" dirty="0" smtClean="0">
                <a:solidFill>
                  <a:srgbClr val="000000"/>
                </a:solidFill>
                <a:latin typeface="Arial" pitchFamily="-112" charset="0"/>
                <a:ea typeface="Arial" pitchFamily="-112" charset="0"/>
                <a:cs typeface="Arial" pitchFamily="-112" charset="0"/>
                <a:sym typeface="Arial" pitchFamily="-112" charset="0"/>
              </a:rPr>
              <a:t>This variation is one that we have used. We throw 1, 2, or 3 as</a:t>
            </a:r>
            <a:r>
              <a:rPr lang="en-US" sz="300" baseline="0" dirty="0" smtClean="0">
                <a:solidFill>
                  <a:srgbClr val="000000"/>
                </a:solidFill>
                <a:latin typeface="Arial" pitchFamily="-112" charset="0"/>
                <a:ea typeface="Arial" pitchFamily="-112" charset="0"/>
                <a:cs typeface="Arial" pitchFamily="-112" charset="0"/>
                <a:sym typeface="Arial" pitchFamily="-112" charset="0"/>
              </a:rPr>
              <a:t> valid estimates. 5 is NOT a valid estimate and means “I have no idea”. If someone throws that then we need to have a conversation.</a:t>
            </a:r>
          </a:p>
          <a:p>
            <a:pPr marL="0" marR="0" indent="0" algn="l" defTabSz="914400" rtl="0" eaLnBrk="1" fontAlgn="base" latinLnBrk="0" hangingPunct="1">
              <a:lnSpc>
                <a:spcPct val="80000"/>
              </a:lnSpc>
              <a:spcBef>
                <a:spcPts val="425"/>
              </a:spcBef>
              <a:spcAft>
                <a:spcPct val="0"/>
              </a:spcAft>
              <a:buClr>
                <a:srgbClr val="000000"/>
              </a:buClr>
              <a:buSzTx/>
              <a:buFontTx/>
              <a:buNone/>
              <a:tabLst/>
              <a:defRPr/>
            </a:pPr>
            <a:endParaRPr lang="en-US" sz="300" dirty="0" smtClean="0">
              <a:solidFill>
                <a:srgbClr val="000000"/>
              </a:solidFill>
              <a:latin typeface="Arial" pitchFamily="-112" charset="0"/>
              <a:ea typeface="Arial" pitchFamily="-112" charset="0"/>
              <a:cs typeface="Arial" pitchFamily="-112" charset="0"/>
              <a:sym typeface="Arial" pitchFamily="-112" charset="0"/>
            </a:endParaRPr>
          </a:p>
          <a:p>
            <a:pPr marL="0" marR="0" indent="0" algn="l" defTabSz="914400" rtl="0" eaLnBrk="1" fontAlgn="base" latinLnBrk="0" hangingPunct="1">
              <a:lnSpc>
                <a:spcPct val="80000"/>
              </a:lnSpc>
              <a:spcBef>
                <a:spcPts val="425"/>
              </a:spcBef>
              <a:spcAft>
                <a:spcPct val="0"/>
              </a:spcAft>
              <a:buClr>
                <a:srgbClr val="000000"/>
              </a:buClr>
              <a:buSzTx/>
              <a:buFontTx/>
              <a:buNone/>
              <a:tabLst/>
              <a:defRPr/>
            </a:pPr>
            <a:r>
              <a:rPr lang="en-US" sz="300" dirty="0" smtClean="0">
                <a:solidFill>
                  <a:srgbClr val="000000"/>
                </a:solidFill>
                <a:latin typeface="Arial" pitchFamily="-112" charset="0"/>
                <a:ea typeface="Arial" pitchFamily="-112" charset="0"/>
                <a:cs typeface="Arial" pitchFamily="-112" charset="0"/>
                <a:sym typeface="Arial" pitchFamily="-112" charset="0"/>
              </a:rPr>
              <a:t>Teams may have their own variations on this.</a:t>
            </a:r>
            <a:r>
              <a:rPr lang="en-US" sz="300" baseline="0" dirty="0" smtClean="0">
                <a:solidFill>
                  <a:srgbClr val="000000"/>
                </a:solidFill>
                <a:latin typeface="Arial" pitchFamily="-112" charset="0"/>
                <a:ea typeface="Arial" pitchFamily="-112" charset="0"/>
                <a:cs typeface="Arial" pitchFamily="-112" charset="0"/>
                <a:sym typeface="Arial" pitchFamily="-112" charset="0"/>
              </a:rPr>
              <a:t> Sometimes people can abstain by throwing “rock” (a fist).</a:t>
            </a:r>
            <a:endParaRPr lang="en-US" sz="300" dirty="0" smtClean="0">
              <a:solidFill>
                <a:srgbClr val="000000"/>
              </a:solidFill>
              <a:latin typeface="Arial" pitchFamily="-112" charset="0"/>
              <a:ea typeface="Arial" pitchFamily="-112" charset="0"/>
              <a:cs typeface="Arial" pitchFamily="-112" charset="0"/>
              <a:sym typeface="Arial" pitchFamily="-112" charset="0"/>
            </a:endParaRPr>
          </a:p>
          <a:p>
            <a:pPr marL="0" marR="0" indent="0" algn="l" defTabSz="914400" rtl="0" eaLnBrk="1" fontAlgn="base" latinLnBrk="0" hangingPunct="1">
              <a:lnSpc>
                <a:spcPct val="80000"/>
              </a:lnSpc>
              <a:spcBef>
                <a:spcPts val="425"/>
              </a:spcBef>
              <a:spcAft>
                <a:spcPct val="0"/>
              </a:spcAft>
              <a:buClr>
                <a:srgbClr val="000000"/>
              </a:buClr>
              <a:buSzTx/>
              <a:buFontTx/>
              <a:buNone/>
              <a:tabLst/>
              <a:defRPr/>
            </a:pPr>
            <a:endParaRPr lang="en-US" sz="300" dirty="0" smtClean="0">
              <a:solidFill>
                <a:srgbClr val="000000"/>
              </a:solidFill>
              <a:latin typeface="Arial" pitchFamily="-112" charset="0"/>
              <a:ea typeface="Arial" pitchFamily="-112" charset="0"/>
              <a:cs typeface="Arial" pitchFamily="-112" charset="0"/>
              <a:sym typeface="Arial" pitchFamily="-112" charset="0"/>
            </a:endParaRPr>
          </a:p>
          <a:p>
            <a:pPr marL="0" marR="0" indent="0" algn="l" defTabSz="914400" rtl="0" eaLnBrk="1" fontAlgn="base" latinLnBrk="0" hangingPunct="1">
              <a:lnSpc>
                <a:spcPct val="80000"/>
              </a:lnSpc>
              <a:spcBef>
                <a:spcPts val="425"/>
              </a:spcBef>
              <a:spcAft>
                <a:spcPct val="0"/>
              </a:spcAft>
              <a:buClr>
                <a:srgbClr val="000000"/>
              </a:buClr>
              <a:buSzTx/>
              <a:buFontTx/>
              <a:buNone/>
              <a:tabLst/>
              <a:defRPr/>
            </a:pPr>
            <a:r>
              <a:rPr lang="en-US" sz="300" dirty="0" smtClean="0">
                <a:solidFill>
                  <a:srgbClr val="000000"/>
                </a:solidFill>
                <a:latin typeface="Arial" pitchFamily="-112" charset="0"/>
                <a:ea typeface="Arial" pitchFamily="-112" charset="0"/>
                <a:cs typeface="Arial" pitchFamily="-112" charset="0"/>
                <a:sym typeface="Arial" pitchFamily="-112" charset="0"/>
              </a:rPr>
              <a:t>Note: demonstrate</a:t>
            </a:r>
            <a:r>
              <a:rPr lang="en-US" sz="300" baseline="0" dirty="0" smtClean="0">
                <a:solidFill>
                  <a:srgbClr val="000000"/>
                </a:solidFill>
                <a:latin typeface="Arial" pitchFamily="-112" charset="0"/>
                <a:ea typeface="Arial" pitchFamily="-112" charset="0"/>
                <a:cs typeface="Arial" pitchFamily="-112" charset="0"/>
                <a:sym typeface="Arial" pitchFamily="-112" charset="0"/>
              </a:rPr>
              <a:t> to them the counting in strategy you will use! “One, two, three, throw!”</a:t>
            </a:r>
            <a:endParaRPr lang="en-US" sz="300" dirty="0" smtClean="0">
              <a:solidFill>
                <a:srgbClr val="000000"/>
              </a:solidFill>
              <a:latin typeface="Arial" pitchFamily="-112" charset="0"/>
              <a:ea typeface="Arial" pitchFamily="-112" charset="0"/>
              <a:cs typeface="Arial" pitchFamily="-112" charset="0"/>
              <a:sym typeface="Arial" pitchFamily="-112" charset="0"/>
            </a:endParaRPr>
          </a:p>
          <a:p>
            <a:pPr marL="0" marR="0" indent="0" algn="l" defTabSz="914400" rtl="0" eaLnBrk="1" fontAlgn="base" latinLnBrk="0" hangingPunct="1">
              <a:lnSpc>
                <a:spcPct val="80000"/>
              </a:lnSpc>
              <a:spcBef>
                <a:spcPts val="425"/>
              </a:spcBef>
              <a:spcAft>
                <a:spcPct val="0"/>
              </a:spcAft>
              <a:buClr>
                <a:srgbClr val="000000"/>
              </a:buClr>
              <a:buSzTx/>
              <a:buFontTx/>
              <a:buNone/>
              <a:tabLst/>
              <a:defRPr/>
            </a:pPr>
            <a:endParaRPr lang="en-US" sz="300" dirty="0" smtClean="0">
              <a:solidFill>
                <a:srgbClr val="000000"/>
              </a:solidFill>
              <a:latin typeface="Arial" pitchFamily="-112" charset="0"/>
              <a:ea typeface="Arial" pitchFamily="-112" charset="0"/>
              <a:cs typeface="Arial" pitchFamily="-112" charset="0"/>
              <a:sym typeface="Arial" pitchFamily="-112" charset="0"/>
            </a:endParaRPr>
          </a:p>
          <a:p>
            <a:pPr marL="0" marR="0" indent="0" algn="l" defTabSz="914400" rtl="0" eaLnBrk="1" fontAlgn="base" latinLnBrk="0" hangingPunct="1">
              <a:lnSpc>
                <a:spcPct val="80000"/>
              </a:lnSpc>
              <a:spcBef>
                <a:spcPts val="425"/>
              </a:spcBef>
              <a:spcAft>
                <a:spcPct val="0"/>
              </a:spcAft>
              <a:buClr>
                <a:srgbClr val="000000"/>
              </a:buClr>
              <a:buSzTx/>
              <a:buFontTx/>
              <a:buNone/>
              <a:tabLst/>
              <a:defRPr/>
            </a:pPr>
            <a:r>
              <a:rPr lang="en-US" sz="300" dirty="0" smtClean="0">
                <a:solidFill>
                  <a:srgbClr val="000000"/>
                </a:solidFill>
                <a:latin typeface="Arial" pitchFamily="-112" charset="0"/>
                <a:ea typeface="Arial" pitchFamily="-112" charset="0"/>
                <a:cs typeface="Arial" pitchFamily="-112" charset="0"/>
                <a:sym typeface="Arial" pitchFamily="-112" charset="0"/>
              </a:rPr>
              <a:t>From</a:t>
            </a:r>
            <a:r>
              <a:rPr lang="en-US" sz="300" baseline="0" dirty="0" smtClean="0">
                <a:solidFill>
                  <a:srgbClr val="000000"/>
                </a:solidFill>
                <a:latin typeface="Arial" pitchFamily="-112" charset="0"/>
                <a:ea typeface="Arial" pitchFamily="-112" charset="0"/>
                <a:cs typeface="Arial" pitchFamily="-112" charset="0"/>
                <a:sym typeface="Arial" pitchFamily="-112" charset="0"/>
              </a:rPr>
              <a:t> Martin Fowler’s website: </a:t>
            </a:r>
            <a:r>
              <a:rPr lang="en-US" sz="800" dirty="0" smtClean="0">
                <a:latin typeface="Arial"/>
                <a:cs typeface="Arial"/>
              </a:rPr>
              <a:t>http://</a:t>
            </a:r>
            <a:r>
              <a:rPr lang="en-US" sz="800" dirty="0" err="1" smtClean="0">
                <a:latin typeface="Arial"/>
                <a:cs typeface="Arial"/>
              </a:rPr>
              <a:t>martinfowler.com/bliki/ThrownEstimate.html</a:t>
            </a:r>
            <a:endParaRPr lang="en-US" sz="800" dirty="0" smtClean="0">
              <a:latin typeface="Arial"/>
              <a:cs typeface="Arial"/>
            </a:endParaRPr>
          </a:p>
          <a:p>
            <a:pPr eaLnBrk="1" hangingPunct="1">
              <a:lnSpc>
                <a:spcPct val="80000"/>
              </a:lnSpc>
              <a:spcBef>
                <a:spcPts val="425"/>
              </a:spcBef>
              <a:buClr>
                <a:srgbClr val="000000"/>
              </a:buClr>
              <a:buFontTx/>
              <a:buNone/>
            </a:pPr>
            <a:endParaRPr lang="en-US" sz="300" baseline="0" dirty="0" smtClean="0">
              <a:solidFill>
                <a:srgbClr val="000000"/>
              </a:solidFill>
              <a:latin typeface="Arial" pitchFamily="-112" charset="0"/>
              <a:ea typeface="Arial" pitchFamily="-112" charset="0"/>
              <a:cs typeface="Arial" pitchFamily="-112" charset="0"/>
              <a:sym typeface="Arial" pitchFamily="-112" charset="0"/>
            </a:endParaRPr>
          </a:p>
        </p:txBody>
      </p:sp>
      <p:sp>
        <p:nvSpPr>
          <p:cNvPr id="2" name="Date Placeholder 1"/>
          <p:cNvSpPr>
            <a:spLocks noGrp="1"/>
          </p:cNvSpPr>
          <p:nvPr>
            <p:ph type="dt" idx="10"/>
          </p:nvPr>
        </p:nvSpPr>
        <p:spPr/>
        <p:txBody>
          <a:bodyPr/>
          <a:lstStyle/>
          <a:p>
            <a:endParaRPr lang="en-US"/>
          </a:p>
        </p:txBody>
      </p:sp>
      <p:sp>
        <p:nvSpPr>
          <p:cNvPr id="3" name="Footer Placeholder 2"/>
          <p:cNvSpPr>
            <a:spLocks noGrp="1"/>
          </p:cNvSpPr>
          <p:nvPr>
            <p:ph type="ftr" sz="quarter" idx="11"/>
          </p:nvPr>
        </p:nvSpPr>
        <p:spPr/>
        <p:txBody>
          <a:bodyPr/>
          <a:lstStyle/>
          <a:p>
            <a:pPr>
              <a:defRPr/>
            </a:pPr>
            <a:r>
              <a:rPr lang="en-US" smtClean="0"/>
              <a:t>Estimating the Work</a:t>
            </a:r>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2" name="Rectangle 1"/>
          <p:cNvSpPr>
            <a:spLocks noGrp="1" noRot="1" noChangeAspect="1" noChangeArrowheads="1"/>
          </p:cNvSpPr>
          <p:nvPr>
            <p:ph type="sldImg"/>
          </p:nvPr>
        </p:nvSpPr>
        <p:spPr>
          <a:solidFill>
            <a:srgbClr val="FFFFFF"/>
          </a:solidFill>
          <a:ln/>
        </p:spPr>
      </p:sp>
      <p:sp>
        <p:nvSpPr>
          <p:cNvPr id="215043" name="Rectangle 2"/>
          <p:cNvSpPr>
            <a:spLocks noGrp="1" noChangeArrowheads="1"/>
          </p:cNvSpPr>
          <p:nvPr>
            <p:ph type="body" idx="1"/>
          </p:nvPr>
        </p:nvSpPr>
        <p:spPr>
          <a:noFill/>
          <a:ln/>
        </p:spPr>
        <p:txBody>
          <a:bodyPr/>
          <a:lstStyle/>
          <a:p>
            <a:pPr eaLnBrk="1" hangingPunct="1">
              <a:lnSpc>
                <a:spcPct val="80000"/>
              </a:lnSpc>
              <a:spcBef>
                <a:spcPts val="425"/>
              </a:spcBef>
              <a:buClr>
                <a:srgbClr val="000000"/>
              </a:buClr>
              <a:buFontTx/>
              <a:buChar char="•"/>
            </a:pPr>
            <a:r>
              <a:rPr lang="en-US" sz="1400">
                <a:solidFill>
                  <a:srgbClr val="000000"/>
                </a:solidFill>
                <a:latin typeface="Arial" pitchFamily="-112" charset="0"/>
                <a:ea typeface="Arial" pitchFamily="-112" charset="0"/>
                <a:cs typeface="Arial" pitchFamily="-112" charset="0"/>
                <a:sym typeface="Arial" pitchFamily="-112" charset="0"/>
              </a:rPr>
              <a:t>How does it work?</a:t>
            </a:r>
          </a:p>
          <a:p>
            <a:pPr eaLnBrk="1" hangingPunct="1">
              <a:lnSpc>
                <a:spcPct val="80000"/>
              </a:lnSpc>
              <a:spcBef>
                <a:spcPts val="425"/>
              </a:spcBef>
              <a:buClr>
                <a:srgbClr val="000000"/>
              </a:buClr>
              <a:buFontTx/>
              <a:buChar char="•"/>
            </a:pPr>
            <a:r>
              <a:rPr lang="en-US" sz="1400">
                <a:solidFill>
                  <a:srgbClr val="000000"/>
                </a:solidFill>
                <a:latin typeface="Arial" pitchFamily="-112" charset="0"/>
                <a:ea typeface="Arial" pitchFamily="-112" charset="0"/>
                <a:cs typeface="Arial" pitchFamily="-112" charset="0"/>
                <a:sym typeface="Arial" pitchFamily="-112" charset="0"/>
              </a:rPr>
              <a:t>First the BA presents the story to the team.</a:t>
            </a:r>
          </a:p>
          <a:p>
            <a:pPr eaLnBrk="1" hangingPunct="1">
              <a:lnSpc>
                <a:spcPct val="80000"/>
              </a:lnSpc>
              <a:spcBef>
                <a:spcPts val="425"/>
              </a:spcBef>
              <a:buClr>
                <a:srgbClr val="000000"/>
              </a:buClr>
              <a:buFontTx/>
              <a:buChar char="•"/>
            </a:pPr>
            <a:r>
              <a:rPr lang="en-US" sz="1400">
                <a:solidFill>
                  <a:srgbClr val="000000"/>
                </a:solidFill>
                <a:latin typeface="Arial" pitchFamily="-112" charset="0"/>
                <a:ea typeface="Arial" pitchFamily="-112" charset="0"/>
                <a:cs typeface="Arial" pitchFamily="-112" charset="0"/>
                <a:sym typeface="Arial" pitchFamily="-112" charset="0"/>
              </a:rPr>
              <a:t>Then everyone thinks about the estimate  [CLICK]</a:t>
            </a:r>
          </a:p>
          <a:p>
            <a:pPr eaLnBrk="1" hangingPunct="1">
              <a:lnSpc>
                <a:spcPct val="80000"/>
              </a:lnSpc>
              <a:spcBef>
                <a:spcPts val="425"/>
              </a:spcBef>
              <a:buClr>
                <a:srgbClr val="000000"/>
              </a:buClr>
              <a:buFontTx/>
              <a:buChar char="•"/>
            </a:pPr>
            <a:r>
              <a:rPr lang="en-US" sz="1400">
                <a:solidFill>
                  <a:srgbClr val="000000"/>
                </a:solidFill>
                <a:latin typeface="Arial" pitchFamily="-112" charset="0"/>
                <a:ea typeface="Arial" pitchFamily="-112" charset="0"/>
                <a:cs typeface="Arial" pitchFamily="-112" charset="0"/>
                <a:sym typeface="Arial" pitchFamily="-112" charset="0"/>
              </a:rPr>
              <a:t>Then everyone throws their estimate at the same time</a:t>
            </a:r>
          </a:p>
          <a:p>
            <a:pPr eaLnBrk="1" hangingPunct="1">
              <a:lnSpc>
                <a:spcPct val="80000"/>
              </a:lnSpc>
              <a:spcBef>
                <a:spcPts val="425"/>
              </a:spcBef>
              <a:buClr>
                <a:srgbClr val="000000"/>
              </a:buClr>
              <a:buFontTx/>
              <a:buChar char="•"/>
            </a:pPr>
            <a:r>
              <a:rPr lang="en-US" sz="1400">
                <a:solidFill>
                  <a:srgbClr val="000000"/>
                </a:solidFill>
                <a:latin typeface="Arial" pitchFamily="-112" charset="0"/>
                <a:ea typeface="Arial" pitchFamily="-112" charset="0"/>
                <a:cs typeface="Arial" pitchFamily="-112" charset="0"/>
                <a:sym typeface="Arial" pitchFamily="-112" charset="0"/>
              </a:rPr>
              <a:t>No one is influenced by anyone else [CLICK]</a:t>
            </a:r>
          </a:p>
          <a:p>
            <a:pPr eaLnBrk="1" hangingPunct="1">
              <a:lnSpc>
                <a:spcPct val="80000"/>
              </a:lnSpc>
              <a:spcBef>
                <a:spcPts val="425"/>
              </a:spcBef>
              <a:buClr>
                <a:srgbClr val="000000"/>
              </a:buClr>
              <a:buFontTx/>
              <a:buChar char="•"/>
            </a:pPr>
            <a:r>
              <a:rPr lang="en-US" sz="1400">
                <a:solidFill>
                  <a:srgbClr val="000000"/>
                </a:solidFill>
                <a:latin typeface="Arial" pitchFamily="-112" charset="0"/>
                <a:ea typeface="Arial" pitchFamily="-112" charset="0"/>
                <a:cs typeface="Arial" pitchFamily="-112" charset="0"/>
                <a:sym typeface="Arial" pitchFamily="-112" charset="0"/>
              </a:rPr>
              <a:t>There may be outliers [CLICK]</a:t>
            </a:r>
          </a:p>
          <a:p>
            <a:pPr eaLnBrk="1" hangingPunct="1">
              <a:lnSpc>
                <a:spcPct val="80000"/>
              </a:lnSpc>
              <a:spcBef>
                <a:spcPts val="425"/>
              </a:spcBef>
              <a:buClr>
                <a:srgbClr val="000000"/>
              </a:buClr>
              <a:buFontTx/>
              <a:buChar char="•"/>
            </a:pPr>
            <a:r>
              <a:rPr lang="en-US" sz="1400">
                <a:solidFill>
                  <a:srgbClr val="000000"/>
                </a:solidFill>
                <a:latin typeface="Arial" pitchFamily="-112" charset="0"/>
                <a:ea typeface="Arial" pitchFamily="-112" charset="0"/>
                <a:cs typeface="Arial" pitchFamily="-112" charset="0"/>
                <a:sym typeface="Arial" pitchFamily="-112" charset="0"/>
              </a:rPr>
              <a:t>There is discussion about the outliers  [CLICK]</a:t>
            </a:r>
          </a:p>
          <a:p>
            <a:pPr eaLnBrk="1" hangingPunct="1">
              <a:lnSpc>
                <a:spcPct val="80000"/>
              </a:lnSpc>
              <a:spcBef>
                <a:spcPts val="425"/>
              </a:spcBef>
              <a:buClr>
                <a:srgbClr val="000000"/>
              </a:buClr>
              <a:buFontTx/>
              <a:buChar char="•"/>
            </a:pPr>
            <a:r>
              <a:rPr lang="en-US" sz="1400">
                <a:solidFill>
                  <a:srgbClr val="000000"/>
                </a:solidFill>
                <a:latin typeface="Arial" pitchFamily="-112" charset="0"/>
                <a:ea typeface="Arial" pitchFamily="-112" charset="0"/>
                <a:cs typeface="Arial" pitchFamily="-112" charset="0"/>
                <a:sym typeface="Arial" pitchFamily="-112" charset="0"/>
              </a:rPr>
              <a:t>Everyone re-thinks [CLICK]</a:t>
            </a:r>
          </a:p>
          <a:p>
            <a:pPr eaLnBrk="1" hangingPunct="1">
              <a:lnSpc>
                <a:spcPct val="80000"/>
              </a:lnSpc>
              <a:spcBef>
                <a:spcPts val="425"/>
              </a:spcBef>
              <a:buClr>
                <a:srgbClr val="000000"/>
              </a:buClr>
              <a:buFontTx/>
              <a:buChar char="•"/>
            </a:pPr>
            <a:r>
              <a:rPr lang="en-US" sz="1400">
                <a:solidFill>
                  <a:srgbClr val="000000"/>
                </a:solidFill>
                <a:latin typeface="Arial" pitchFamily="-112" charset="0"/>
                <a:ea typeface="Arial" pitchFamily="-112" charset="0"/>
                <a:cs typeface="Arial" pitchFamily="-112" charset="0"/>
                <a:sym typeface="Arial" pitchFamily="-112" charset="0"/>
              </a:rPr>
              <a:t>Then re-throw </a:t>
            </a:r>
          </a:p>
          <a:p>
            <a:pPr eaLnBrk="1" hangingPunct="1">
              <a:lnSpc>
                <a:spcPct val="80000"/>
              </a:lnSpc>
              <a:spcBef>
                <a:spcPts val="425"/>
              </a:spcBef>
              <a:buClr>
                <a:srgbClr val="000000"/>
              </a:buClr>
              <a:buFontTx/>
              <a:buChar char="•"/>
            </a:pPr>
            <a:r>
              <a:rPr lang="en-US" sz="1400">
                <a:solidFill>
                  <a:srgbClr val="000000"/>
                </a:solidFill>
                <a:latin typeface="Arial" pitchFamily="-112" charset="0"/>
                <a:ea typeface="Arial" pitchFamily="-112" charset="0"/>
                <a:cs typeface="Arial" pitchFamily="-112" charset="0"/>
                <a:sym typeface="Arial" pitchFamily="-112" charset="0"/>
              </a:rPr>
              <a:t>Sometimes necessary, sometimes not</a:t>
            </a:r>
          </a:p>
          <a:p>
            <a:pPr eaLnBrk="1" hangingPunct="1">
              <a:lnSpc>
                <a:spcPct val="80000"/>
              </a:lnSpc>
              <a:spcBef>
                <a:spcPts val="425"/>
              </a:spcBef>
            </a:pPr>
            <a:endParaRPr lang="en-US" sz="14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endParaRPr lang="en-US" sz="14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400">
                <a:solidFill>
                  <a:srgbClr val="000000"/>
                </a:solidFill>
                <a:latin typeface="Arial" pitchFamily="-112" charset="0"/>
                <a:ea typeface="Arial" pitchFamily="-112" charset="0"/>
                <a:cs typeface="Arial" pitchFamily="-112" charset="0"/>
                <a:sym typeface="Arial" pitchFamily="-112" charset="0"/>
              </a:rPr>
              <a:t>----------------------------------------------------------------------------------------------------------------</a:t>
            </a:r>
          </a:p>
          <a:p>
            <a:pPr eaLnBrk="1" hangingPunct="1">
              <a:lnSpc>
                <a:spcPct val="80000"/>
              </a:lnSpc>
              <a:spcBef>
                <a:spcPts val="425"/>
              </a:spcBef>
            </a:pPr>
            <a:r>
              <a:rPr lang="en-US" sz="1400">
                <a:solidFill>
                  <a:srgbClr val="000000"/>
                </a:solidFill>
                <a:latin typeface="Arial" pitchFamily="-112" charset="0"/>
                <a:ea typeface="Arial" pitchFamily="-112" charset="0"/>
                <a:cs typeface="Arial" pitchFamily="-112" charset="0"/>
                <a:sym typeface="Arial" pitchFamily="-112" charset="0"/>
              </a:rPr>
              <a:t>Let’s look at how it’s done…</a:t>
            </a:r>
          </a:p>
          <a:p>
            <a:pPr eaLnBrk="1" hangingPunct="1">
              <a:lnSpc>
                <a:spcPct val="80000"/>
              </a:lnSpc>
              <a:spcBef>
                <a:spcPts val="425"/>
              </a:spcBef>
            </a:pPr>
            <a:endParaRPr lang="en-US" sz="14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400">
                <a:solidFill>
                  <a:srgbClr val="000000"/>
                </a:solidFill>
                <a:latin typeface="Arial" pitchFamily="-112" charset="0"/>
                <a:ea typeface="Arial" pitchFamily="-112" charset="0"/>
                <a:cs typeface="Arial" pitchFamily="-112" charset="0"/>
                <a:sym typeface="Arial" pitchFamily="-112" charset="0"/>
              </a:rPr>
              <a:t>First, we gain a clear understanding of the story, including the acceptance criteria and the tasks needed to complete the story. Once all members of the team feel that they have that understanding, each member of the team selects the number that they feel represents the relative complexity of the story, as compared to other stories that the team has implemented.</a:t>
            </a:r>
          </a:p>
          <a:p>
            <a:pPr eaLnBrk="1" hangingPunct="1">
              <a:lnSpc>
                <a:spcPct val="80000"/>
              </a:lnSpc>
              <a:spcBef>
                <a:spcPts val="425"/>
              </a:spcBef>
            </a:pPr>
            <a:endParaRPr lang="en-US" sz="14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400">
                <a:solidFill>
                  <a:srgbClr val="000000"/>
                </a:solidFill>
                <a:latin typeface="Arial" pitchFamily="-112" charset="0"/>
                <a:ea typeface="Arial" pitchFamily="-112" charset="0"/>
                <a:cs typeface="Arial" pitchFamily="-112" charset="0"/>
                <a:sym typeface="Arial" pitchFamily="-112" charset="0"/>
              </a:rPr>
              <a:t>As a group, [CLICK] team members reveal their estimates – the numbers they have chosen, that is.  Revealing all at once prevents any team member from being influenced by another team member’s estimate.</a:t>
            </a:r>
          </a:p>
          <a:p>
            <a:pPr eaLnBrk="1" hangingPunct="1">
              <a:lnSpc>
                <a:spcPct val="80000"/>
              </a:lnSpc>
              <a:spcBef>
                <a:spcPts val="425"/>
              </a:spcBef>
            </a:pPr>
            <a:endParaRPr lang="en-US" sz="14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400">
                <a:solidFill>
                  <a:srgbClr val="000000"/>
                </a:solidFill>
                <a:latin typeface="Arial" pitchFamily="-112" charset="0"/>
                <a:ea typeface="Arial" pitchFamily="-112" charset="0"/>
                <a:cs typeface="Arial" pitchFamily="-112" charset="0"/>
                <a:sym typeface="Arial" pitchFamily="-112" charset="0"/>
              </a:rPr>
              <a:t>It’s not unusual for there to be outliers [CLICK] – estimates that are different from the majority. When this happens, [CLICK] the team discusses the differences. Some will have thought of other tasks, or understood the tasks differently. Sometimes it’s QA who sees things differently. [CLICK]</a:t>
            </a:r>
          </a:p>
          <a:p>
            <a:pPr eaLnBrk="1" hangingPunct="1">
              <a:lnSpc>
                <a:spcPct val="80000"/>
              </a:lnSpc>
              <a:spcBef>
                <a:spcPts val="425"/>
              </a:spcBef>
            </a:pPr>
            <a:endParaRPr lang="en-US" sz="14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400">
                <a:solidFill>
                  <a:srgbClr val="000000"/>
                </a:solidFill>
                <a:latin typeface="Arial" pitchFamily="-112" charset="0"/>
                <a:ea typeface="Arial" pitchFamily="-112" charset="0"/>
                <a:cs typeface="Arial" pitchFamily="-112" charset="0"/>
                <a:sym typeface="Arial" pitchFamily="-112" charset="0"/>
              </a:rPr>
              <a:t>Regardless, after discussing things, the team [CLICK] estimates again. If it takes more than three rounds of estimating, there’s a smell that needs to be addressed. The story may need to be rewritten or more analysis may need to be done.</a:t>
            </a:r>
          </a:p>
          <a:p>
            <a:pPr eaLnBrk="1" hangingPunct="1">
              <a:lnSpc>
                <a:spcPct val="80000"/>
              </a:lnSpc>
              <a:spcBef>
                <a:spcPts val="425"/>
              </a:spcBef>
            </a:pPr>
            <a:endParaRPr lang="en-US" sz="14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400">
                <a:solidFill>
                  <a:srgbClr val="000000"/>
                </a:solidFill>
                <a:latin typeface="Arial" pitchFamily="-112" charset="0"/>
                <a:ea typeface="Arial" pitchFamily="-112" charset="0"/>
                <a:cs typeface="Arial" pitchFamily="-112" charset="0"/>
                <a:sym typeface="Arial" pitchFamily="-112" charset="0"/>
              </a:rPr>
              <a:t>Of course, sometimes the people who have thrown the outliers will agree to change their estimates without another round of estimating, once they understand the thinking of their teammates. In this case, no additional rounds of Planning Poker are needed for that story.</a:t>
            </a:r>
          </a:p>
        </p:txBody>
      </p:sp>
      <p:sp>
        <p:nvSpPr>
          <p:cNvPr id="2" name="Date Placeholder 1"/>
          <p:cNvSpPr>
            <a:spLocks noGrp="1"/>
          </p:cNvSpPr>
          <p:nvPr>
            <p:ph type="dt" idx="10"/>
          </p:nvPr>
        </p:nvSpPr>
        <p:spPr/>
        <p:txBody>
          <a:bodyPr/>
          <a:lstStyle/>
          <a:p>
            <a:endParaRPr lang="en-US"/>
          </a:p>
        </p:txBody>
      </p:sp>
      <p:sp>
        <p:nvSpPr>
          <p:cNvPr id="3" name="Footer Placeholder 2"/>
          <p:cNvSpPr>
            <a:spLocks noGrp="1"/>
          </p:cNvSpPr>
          <p:nvPr>
            <p:ph type="ftr" sz="quarter" idx="11"/>
          </p:nvPr>
        </p:nvSpPr>
        <p:spPr/>
        <p:txBody>
          <a:bodyPr/>
          <a:lstStyle/>
          <a:p>
            <a:pPr>
              <a:defRPr/>
            </a:pPr>
            <a:r>
              <a:rPr lang="en-US" smtClean="0"/>
              <a:t>Estimating the Work</a:t>
            </a:r>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Rectangle 1"/>
          <p:cNvSpPr>
            <a:spLocks noGrp="1" noRot="1" noChangeAspect="1" noChangeArrowheads="1"/>
          </p:cNvSpPr>
          <p:nvPr>
            <p:ph type="sldImg"/>
          </p:nvPr>
        </p:nvSpPr>
        <p:spPr>
          <a:solidFill>
            <a:srgbClr val="FFFFFF"/>
          </a:solidFill>
          <a:ln/>
        </p:spPr>
      </p:sp>
      <p:sp>
        <p:nvSpPr>
          <p:cNvPr id="217091" name="Rectangle 2"/>
          <p:cNvSpPr>
            <a:spLocks noGrp="1" noChangeArrowheads="1"/>
          </p:cNvSpPr>
          <p:nvPr>
            <p:ph type="body" idx="1"/>
          </p:nvPr>
        </p:nvSpPr>
        <p:spPr>
          <a:noFill/>
          <a:ln/>
        </p:spPr>
        <p:txBody>
          <a:bodyPr/>
          <a:lstStyle/>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How does it work?</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First the BA presents the story to the team.</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Then everyone thinks about the estimate  [CLICK]</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Then everyone throws their estimate at the same time</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No one is influenced by anyone else [CLICK]</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There may be outliers [CLICK]</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There is discussion about the outliers  [CLICK]</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Everyone re-thinks [CLICK]</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Then re-throw </a:t>
            </a:r>
          </a:p>
          <a:p>
            <a:pPr eaLnBrk="1" hangingPunct="1">
              <a:lnSpc>
                <a:spcPct val="80000"/>
              </a:lnSpc>
              <a:spcBef>
                <a:spcPts val="425"/>
              </a:spcBef>
              <a:buClr>
                <a:srgbClr val="000000"/>
              </a:buClr>
              <a:buFontTx/>
              <a:buChar char="•"/>
            </a:pPr>
            <a:r>
              <a:rPr lang="en-US" sz="1500">
                <a:solidFill>
                  <a:srgbClr val="000000"/>
                </a:solidFill>
                <a:latin typeface="Arial" pitchFamily="-112" charset="0"/>
                <a:ea typeface="Arial" pitchFamily="-112" charset="0"/>
                <a:cs typeface="Arial" pitchFamily="-112" charset="0"/>
                <a:sym typeface="Arial" pitchFamily="-112" charset="0"/>
              </a:rPr>
              <a:t>Sometimes necessary, sometimes not</a:t>
            </a:r>
          </a:p>
          <a:p>
            <a:pPr eaLnBrk="1" hangingPunct="1">
              <a:lnSpc>
                <a:spcPct val="80000"/>
              </a:lnSpc>
              <a:spcBef>
                <a:spcPts val="425"/>
              </a:spcBef>
            </a:pPr>
            <a:endParaRPr lang="en-US" sz="15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endParaRPr lang="en-US" sz="15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500">
                <a:solidFill>
                  <a:srgbClr val="000000"/>
                </a:solidFill>
                <a:latin typeface="Arial" pitchFamily="-112" charset="0"/>
                <a:ea typeface="Arial" pitchFamily="-112" charset="0"/>
                <a:cs typeface="Arial" pitchFamily="-112" charset="0"/>
                <a:sym typeface="Arial" pitchFamily="-112" charset="0"/>
              </a:rPr>
              <a:t>----------------------------------------------------------------------------------------------------------------</a:t>
            </a:r>
          </a:p>
          <a:p>
            <a:pPr eaLnBrk="1" hangingPunct="1">
              <a:lnSpc>
                <a:spcPct val="80000"/>
              </a:lnSpc>
              <a:spcBef>
                <a:spcPts val="425"/>
              </a:spcBef>
            </a:pPr>
            <a:r>
              <a:rPr lang="en-US" sz="1500">
                <a:solidFill>
                  <a:srgbClr val="000000"/>
                </a:solidFill>
                <a:latin typeface="Arial" pitchFamily="-112" charset="0"/>
                <a:ea typeface="Arial" pitchFamily="-112" charset="0"/>
                <a:cs typeface="Arial" pitchFamily="-112" charset="0"/>
                <a:sym typeface="Arial" pitchFamily="-112" charset="0"/>
              </a:rPr>
              <a:t>Let’s look at how it’s done…</a:t>
            </a:r>
          </a:p>
          <a:p>
            <a:pPr eaLnBrk="1" hangingPunct="1">
              <a:lnSpc>
                <a:spcPct val="80000"/>
              </a:lnSpc>
              <a:spcBef>
                <a:spcPts val="425"/>
              </a:spcBef>
            </a:pPr>
            <a:endParaRPr lang="en-US" sz="15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500">
                <a:solidFill>
                  <a:srgbClr val="000000"/>
                </a:solidFill>
                <a:latin typeface="Arial" pitchFamily="-112" charset="0"/>
                <a:ea typeface="Arial" pitchFamily="-112" charset="0"/>
                <a:cs typeface="Arial" pitchFamily="-112" charset="0"/>
                <a:sym typeface="Arial" pitchFamily="-112" charset="0"/>
              </a:rPr>
              <a:t>First, we gain a clear understanding of the story, including the acceptance criteria and the tasks needed to complete the story. Once all members of the team feel that they have that understanding, each member of the team selects the number that they feel represents the relative complexity of the story, as compared to other stories that the team has implemented.</a:t>
            </a:r>
          </a:p>
          <a:p>
            <a:pPr eaLnBrk="1" hangingPunct="1">
              <a:lnSpc>
                <a:spcPct val="80000"/>
              </a:lnSpc>
              <a:spcBef>
                <a:spcPts val="425"/>
              </a:spcBef>
            </a:pPr>
            <a:endParaRPr lang="en-US" sz="15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500">
                <a:solidFill>
                  <a:srgbClr val="000000"/>
                </a:solidFill>
                <a:latin typeface="Arial" pitchFamily="-112" charset="0"/>
                <a:ea typeface="Arial" pitchFamily="-112" charset="0"/>
                <a:cs typeface="Arial" pitchFamily="-112" charset="0"/>
                <a:sym typeface="Arial" pitchFamily="-112" charset="0"/>
              </a:rPr>
              <a:t>As a group, [CLICK] team members reveal their estimates – the numbers they have chosen, that is.  Revealing all at once prevents any team member from being influenced by another team member’s estimate.</a:t>
            </a:r>
          </a:p>
          <a:p>
            <a:pPr eaLnBrk="1" hangingPunct="1">
              <a:lnSpc>
                <a:spcPct val="80000"/>
              </a:lnSpc>
              <a:spcBef>
                <a:spcPts val="425"/>
              </a:spcBef>
            </a:pPr>
            <a:endParaRPr lang="en-US" sz="15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500">
                <a:solidFill>
                  <a:srgbClr val="000000"/>
                </a:solidFill>
                <a:latin typeface="Arial" pitchFamily="-112" charset="0"/>
                <a:ea typeface="Arial" pitchFamily="-112" charset="0"/>
                <a:cs typeface="Arial" pitchFamily="-112" charset="0"/>
                <a:sym typeface="Arial" pitchFamily="-112" charset="0"/>
              </a:rPr>
              <a:t>It’s not unusual for there to be outliers [CLICK] – estimates that are different from the majority. When this happens, [CLICK] the team discusses the differences. Some will have thought of other tasks, or understood the tasks differently. Sometimes it’s QA who sees things differently. [CLICK]</a:t>
            </a:r>
          </a:p>
          <a:p>
            <a:pPr eaLnBrk="1" hangingPunct="1">
              <a:lnSpc>
                <a:spcPct val="80000"/>
              </a:lnSpc>
              <a:spcBef>
                <a:spcPts val="425"/>
              </a:spcBef>
            </a:pPr>
            <a:endParaRPr lang="en-US" sz="15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500">
                <a:solidFill>
                  <a:srgbClr val="000000"/>
                </a:solidFill>
                <a:latin typeface="Arial" pitchFamily="-112" charset="0"/>
                <a:ea typeface="Arial" pitchFamily="-112" charset="0"/>
                <a:cs typeface="Arial" pitchFamily="-112" charset="0"/>
                <a:sym typeface="Arial" pitchFamily="-112" charset="0"/>
              </a:rPr>
              <a:t>Regardless, after discussing things, the team [CLICK] estimates again. If it takes more than three rounds of estimating, there’s a smell that needs to be addressed. The story may need to be rewritten or more analysis may need to be done.</a:t>
            </a:r>
          </a:p>
          <a:p>
            <a:pPr eaLnBrk="1" hangingPunct="1">
              <a:lnSpc>
                <a:spcPct val="80000"/>
              </a:lnSpc>
              <a:spcBef>
                <a:spcPts val="425"/>
              </a:spcBef>
            </a:pPr>
            <a:endParaRPr lang="en-US" sz="1500">
              <a:solidFill>
                <a:srgbClr val="000000"/>
              </a:solidFill>
              <a:latin typeface="Arial" pitchFamily="-112" charset="0"/>
              <a:ea typeface="Arial" pitchFamily="-112" charset="0"/>
              <a:cs typeface="Arial" pitchFamily="-112" charset="0"/>
              <a:sym typeface="Arial" pitchFamily="-112" charset="0"/>
            </a:endParaRPr>
          </a:p>
          <a:p>
            <a:pPr eaLnBrk="1" hangingPunct="1">
              <a:lnSpc>
                <a:spcPct val="80000"/>
              </a:lnSpc>
              <a:spcBef>
                <a:spcPts val="425"/>
              </a:spcBef>
            </a:pPr>
            <a:r>
              <a:rPr lang="en-US" sz="1500">
                <a:solidFill>
                  <a:srgbClr val="000000"/>
                </a:solidFill>
                <a:latin typeface="Arial" pitchFamily="-112" charset="0"/>
                <a:ea typeface="Arial" pitchFamily="-112" charset="0"/>
                <a:cs typeface="Arial" pitchFamily="-112" charset="0"/>
                <a:sym typeface="Arial" pitchFamily="-112" charset="0"/>
              </a:rPr>
              <a:t>Of course, sometimes the people who have thrown the outliers will agree to change their estimates without another round of estimating, once they understand the thinking of their teammates. In this case, no additional rounds of Planning Poker are needed for that story.</a:t>
            </a:r>
          </a:p>
        </p:txBody>
      </p:sp>
      <p:sp>
        <p:nvSpPr>
          <p:cNvPr id="2" name="Date Placeholder 1"/>
          <p:cNvSpPr>
            <a:spLocks noGrp="1"/>
          </p:cNvSpPr>
          <p:nvPr>
            <p:ph type="dt" idx="10"/>
          </p:nvPr>
        </p:nvSpPr>
        <p:spPr/>
        <p:txBody>
          <a:bodyPr/>
          <a:lstStyle/>
          <a:p>
            <a:endParaRPr lang="en-US"/>
          </a:p>
        </p:txBody>
      </p:sp>
      <p:sp>
        <p:nvSpPr>
          <p:cNvPr id="3" name="Footer Placeholder 2"/>
          <p:cNvSpPr>
            <a:spLocks noGrp="1"/>
          </p:cNvSpPr>
          <p:nvPr>
            <p:ph type="ftr" sz="quarter" idx="11"/>
          </p:nvPr>
        </p:nvSpPr>
        <p:spPr/>
        <p:txBody>
          <a:bodyPr/>
          <a:lstStyle/>
          <a:p>
            <a:pPr>
              <a:defRPr/>
            </a:pPr>
            <a:r>
              <a:rPr lang="en-US" smtClean="0"/>
              <a:t>Estimating the Work</a:t>
            </a:r>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Tree>
    <p:extLst>
      <p:ext uri="{BB962C8B-B14F-4D97-AF65-F5344CB8AC3E}">
        <p14:creationId xmlns:p14="http://schemas.microsoft.com/office/powerpoint/2010/main" val="13640622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5791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91DB2097-8C15-324D-9BCE-17E0BD57537E}" type="slidenum">
              <a:rPr lang="en-US" smtClean="0"/>
              <a:t>‹#›</a:t>
            </a:fld>
            <a:endParaRPr lang="en-US"/>
          </a:p>
        </p:txBody>
      </p:sp>
    </p:spTree>
    <p:extLst>
      <p:ext uri="{BB962C8B-B14F-4D97-AF65-F5344CB8AC3E}">
        <p14:creationId xmlns:p14="http://schemas.microsoft.com/office/powerpoint/2010/main" val="3159174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5791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91DB2097-8C15-324D-9BCE-17E0BD57537E}" type="slidenum">
              <a:rPr lang="en-US" smtClean="0"/>
              <a:t>‹#›</a:t>
            </a:fld>
            <a:endParaRPr lang="en-US"/>
          </a:p>
        </p:txBody>
      </p:sp>
    </p:spTree>
    <p:extLst>
      <p:ext uri="{BB962C8B-B14F-4D97-AF65-F5344CB8AC3E}">
        <p14:creationId xmlns:p14="http://schemas.microsoft.com/office/powerpoint/2010/main" val="953906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ransition">
    <p:spTree>
      <p:nvGrpSpPr>
        <p:cNvPr id="1" name=""/>
        <p:cNvGrpSpPr/>
        <p:nvPr/>
      </p:nvGrpSpPr>
      <p:grpSpPr>
        <a:xfrm>
          <a:off x="0" y="0"/>
          <a:ext cx="0" cy="0"/>
          <a:chOff x="0" y="0"/>
          <a:chExt cx="0" cy="0"/>
        </a:xfrm>
      </p:grpSpPr>
      <p:sp>
        <p:nvSpPr>
          <p:cNvPr id="2" name="Title 1"/>
          <p:cNvSpPr>
            <a:spLocks noGrp="1"/>
          </p:cNvSpPr>
          <p:nvPr>
            <p:ph type="title"/>
          </p:nvPr>
        </p:nvSpPr>
        <p:spPr>
          <a:xfrm>
            <a:off x="381000" y="1828801"/>
            <a:ext cx="8412480" cy="2820590"/>
          </a:xfrm>
          <a:solidFill>
            <a:schemeClr val="bg1"/>
          </a:solidFill>
        </p:spPr>
        <p:txBody>
          <a:bodyPr/>
          <a:lstStyle>
            <a:lvl1pPr>
              <a:defRPr sz="7200"/>
            </a:lvl1pPr>
          </a:lstStyle>
          <a:p>
            <a:r>
              <a:rPr lang="en-US" smtClean="0"/>
              <a:t>Click to edit Master title style</a:t>
            </a:r>
            <a:endParaRPr lang="en-US" dirty="0"/>
          </a:p>
        </p:txBody>
      </p:sp>
    </p:spTree>
    <p:extLst>
      <p:ext uri="{BB962C8B-B14F-4D97-AF65-F5344CB8AC3E}">
        <p14:creationId xmlns:p14="http://schemas.microsoft.com/office/powerpoint/2010/main" val="134806698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1_Exercis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5" name="Vertical Text Placeholder 4"/>
          <p:cNvSpPr>
            <a:spLocks noGrp="1"/>
          </p:cNvSpPr>
          <p:nvPr>
            <p:ph type="body" orient="vert" sz="quarter" idx="11" hasCustomPrompt="1"/>
          </p:nvPr>
        </p:nvSpPr>
        <p:spPr>
          <a:xfrm rot="10800000">
            <a:off x="228600" y="1066800"/>
            <a:ext cx="1219200" cy="5329238"/>
          </a:xfrm>
          <a:solidFill>
            <a:schemeClr val="tx1"/>
          </a:solidFill>
          <a:ln w="31750" cap="flat" cmpd="sng" algn="ctr">
            <a:solidFill>
              <a:srgbClr val="FF9900"/>
            </a:solidFill>
            <a:prstDash val="solid"/>
            <a:miter lim="800000"/>
            <a:headEnd type="none" w="med" len="med"/>
            <a:tailEnd type="none" w="med" len="med"/>
          </a:ln>
          <a:effectLst>
            <a:outerShdw blurRad="50800" dist="38100" dir="12900000">
              <a:srgbClr val="000000">
                <a:alpha val="43000"/>
              </a:srgbClr>
            </a:outerShdw>
          </a:effectLst>
        </p:spPr>
        <p:txBody>
          <a:bodyPr vert="eaVert" anchor="ctr"/>
          <a:lstStyle>
            <a:lvl1pPr algn="ctr">
              <a:buNone/>
              <a:defRPr sz="4800" spc="600">
                <a:solidFill>
                  <a:srgbClr val="FF6600"/>
                </a:solidFill>
                <a:effectLst>
                  <a:outerShdw blurRad="50800" dist="38100" dir="3600000">
                    <a:schemeClr val="bg2">
                      <a:lumMod val="60000"/>
                      <a:lumOff val="40000"/>
                      <a:alpha val="43000"/>
                    </a:schemeClr>
                  </a:outerShdw>
                </a:effectLst>
                <a:latin typeface="Arial Rounded MT Bold"/>
                <a:cs typeface="Arial Rounded MT Bold"/>
              </a:defRPr>
            </a:lvl1pPr>
            <a:lvl2pPr>
              <a:buNone/>
              <a:defRPr/>
            </a:lvl2pPr>
            <a:lvl3pPr>
              <a:buNone/>
              <a:defRPr/>
            </a:lvl3pPr>
            <a:lvl4pPr>
              <a:buNone/>
              <a:defRPr/>
            </a:lvl4pPr>
            <a:lvl5pPr>
              <a:buNone/>
              <a:defRPr/>
            </a:lvl5pPr>
          </a:lstStyle>
          <a:p>
            <a:pPr lvl="0"/>
            <a:r>
              <a:rPr lang="en-US" dirty="0" smtClean="0"/>
              <a:t>exercise</a:t>
            </a:r>
            <a:endParaRPr lang="en-US" dirty="0"/>
          </a:p>
        </p:txBody>
      </p:sp>
    </p:spTree>
    <p:extLst>
      <p:ext uri="{BB962C8B-B14F-4D97-AF65-F5344CB8AC3E}">
        <p14:creationId xmlns:p14="http://schemas.microsoft.com/office/powerpoint/2010/main" val="21947201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24235"/>
          </a:xfrm>
        </p:spPr>
        <p:txBody>
          <a:bodyPr>
            <a:normAutofit/>
          </a:bodyPr>
          <a:lstStyle>
            <a:lvl1pPr>
              <a:defRPr sz="40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7" name="Picture 6" descr="logo_black.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6009524"/>
            <a:ext cx="1324887" cy="556270"/>
          </a:xfrm>
          <a:prstGeom prst="rect">
            <a:avLst/>
          </a:prstGeom>
        </p:spPr>
      </p:pic>
      <p:cxnSp>
        <p:nvCxnSpPr>
          <p:cNvPr id="12" name="Straight Connector 11"/>
          <p:cNvCxnSpPr/>
          <p:nvPr/>
        </p:nvCxnSpPr>
        <p:spPr>
          <a:xfrm>
            <a:off x="457200" y="5843398"/>
            <a:ext cx="8215633" cy="0"/>
          </a:xfrm>
          <a:prstGeom prst="line">
            <a:avLst/>
          </a:prstGeom>
          <a:ln w="12700" cmpd="sng">
            <a:solidFill>
              <a:srgbClr val="CCCCCC"/>
            </a:solidFill>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471167" y="1342393"/>
            <a:ext cx="8215633" cy="0"/>
          </a:xfrm>
          <a:prstGeom prst="line">
            <a:avLst/>
          </a:prstGeom>
          <a:ln w="12700" cmpd="sng">
            <a:solidFill>
              <a:srgbClr val="CCCCCC"/>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50256917"/>
      </p:ext>
    </p:extLst>
  </p:cSld>
  <p:clrMapOvr>
    <a:masterClrMapping/>
  </p:clrMapOvr>
  <p:transition xmlns:p14="http://schemas.microsoft.com/office/powerpoint/2010/main" spd="slow">
    <p:fade thruBlk="1"/>
  </p:transition>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5791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91DB2097-8C15-324D-9BCE-17E0BD57537E}" type="slidenum">
              <a:rPr lang="en-US" smtClean="0"/>
              <a:t>‹#›</a:t>
            </a:fld>
            <a:endParaRPr lang="en-US"/>
          </a:p>
        </p:txBody>
      </p:sp>
    </p:spTree>
    <p:extLst>
      <p:ext uri="{BB962C8B-B14F-4D97-AF65-F5344CB8AC3E}">
        <p14:creationId xmlns:p14="http://schemas.microsoft.com/office/powerpoint/2010/main" val="3620655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356350"/>
            <a:ext cx="2133600" cy="365125"/>
          </a:xfrm>
          <a:prstGeom prst="rect">
            <a:avLst/>
          </a:prstGeom>
        </p:spPr>
        <p:txBody>
          <a:bodyPr/>
          <a:lstStyle/>
          <a:p>
            <a:endParaRPr lang="en-US"/>
          </a:p>
        </p:txBody>
      </p:sp>
      <p:sp>
        <p:nvSpPr>
          <p:cNvPr id="6" name="Footer Placeholder 5"/>
          <p:cNvSpPr>
            <a:spLocks noGrp="1"/>
          </p:cNvSpPr>
          <p:nvPr>
            <p:ph type="ftr" sz="quarter" idx="11"/>
          </p:nvPr>
        </p:nvSpPr>
        <p:spPr>
          <a:xfrm>
            <a:off x="5791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91DB2097-8C15-324D-9BCE-17E0BD57537E}" type="slidenum">
              <a:rPr lang="en-US" smtClean="0"/>
              <a:t>‹#›</a:t>
            </a:fld>
            <a:endParaRPr lang="en-US"/>
          </a:p>
        </p:txBody>
      </p:sp>
    </p:spTree>
    <p:extLst>
      <p:ext uri="{BB962C8B-B14F-4D97-AF65-F5344CB8AC3E}">
        <p14:creationId xmlns:p14="http://schemas.microsoft.com/office/powerpoint/2010/main" val="1621023941"/>
      </p:ext>
    </p:extLst>
  </p:cSld>
  <p:clrMapOvr>
    <a:masterClrMapping/>
  </p:clrMapOvr>
  <p:transition xmlns:p14="http://schemas.microsoft.com/office/powerpoint/2010/main" spd="slow">
    <p:fade thruBlk="1"/>
  </p:transition>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457200" y="6356350"/>
            <a:ext cx="2133600" cy="365125"/>
          </a:xfrm>
          <a:prstGeom prst="rect">
            <a:avLst/>
          </a:prstGeom>
        </p:spPr>
        <p:txBody>
          <a:bodyPr/>
          <a:lstStyle/>
          <a:p>
            <a:endParaRPr lang="en-US"/>
          </a:p>
        </p:txBody>
      </p:sp>
      <p:sp>
        <p:nvSpPr>
          <p:cNvPr id="8" name="Footer Placeholder 7"/>
          <p:cNvSpPr>
            <a:spLocks noGrp="1"/>
          </p:cNvSpPr>
          <p:nvPr>
            <p:ph type="ftr" sz="quarter" idx="11"/>
          </p:nvPr>
        </p:nvSpPr>
        <p:spPr>
          <a:xfrm>
            <a:off x="5791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91DB2097-8C15-324D-9BCE-17E0BD57537E}" type="slidenum">
              <a:rPr lang="en-US" smtClean="0"/>
              <a:t>‹#›</a:t>
            </a:fld>
            <a:endParaRPr lang="en-US"/>
          </a:p>
        </p:txBody>
      </p:sp>
    </p:spTree>
    <p:extLst>
      <p:ext uri="{BB962C8B-B14F-4D97-AF65-F5344CB8AC3E}">
        <p14:creationId xmlns:p14="http://schemas.microsoft.com/office/powerpoint/2010/main" val="2666025707"/>
      </p:ext>
    </p:extLst>
  </p:cSld>
  <p:clrMapOvr>
    <a:masterClrMapping/>
  </p:clrMapOvr>
  <p:transition xmlns:p14="http://schemas.microsoft.com/office/powerpoint/2010/main" spd="slow">
    <p:fade thruBlk="1"/>
  </p:transition>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56350"/>
            <a:ext cx="2133600" cy="365125"/>
          </a:xfrm>
          <a:prstGeom prst="rect">
            <a:avLst/>
          </a:prstGeom>
        </p:spPr>
        <p:txBody>
          <a:bodyPr/>
          <a:lstStyle/>
          <a:p>
            <a:endParaRPr lang="en-US"/>
          </a:p>
        </p:txBody>
      </p:sp>
      <p:sp>
        <p:nvSpPr>
          <p:cNvPr id="4" name="Footer Placeholder 3"/>
          <p:cNvSpPr>
            <a:spLocks noGrp="1"/>
          </p:cNvSpPr>
          <p:nvPr>
            <p:ph type="ftr" sz="quarter" idx="11"/>
          </p:nvPr>
        </p:nvSpPr>
        <p:spPr>
          <a:xfrm>
            <a:off x="5791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91DB2097-8C15-324D-9BCE-17E0BD57537E}" type="slidenum">
              <a:rPr lang="en-US" smtClean="0"/>
              <a:t>‹#›</a:t>
            </a:fld>
            <a:endParaRPr lang="en-US"/>
          </a:p>
        </p:txBody>
      </p:sp>
    </p:spTree>
    <p:extLst>
      <p:ext uri="{BB962C8B-B14F-4D97-AF65-F5344CB8AC3E}">
        <p14:creationId xmlns:p14="http://schemas.microsoft.com/office/powerpoint/2010/main" val="1813064917"/>
      </p:ext>
    </p:extLst>
  </p:cSld>
  <p:clrMapOvr>
    <a:masterClrMapping/>
  </p:clrMapOvr>
  <p:transition xmlns:p14="http://schemas.microsoft.com/office/powerpoint/2010/main" spd="slow">
    <p:fade thruBlk="1"/>
  </p:transition>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endParaRPr lang="en-US"/>
          </a:p>
        </p:txBody>
      </p:sp>
      <p:sp>
        <p:nvSpPr>
          <p:cNvPr id="3" name="Footer Placeholder 2"/>
          <p:cNvSpPr>
            <a:spLocks noGrp="1"/>
          </p:cNvSpPr>
          <p:nvPr>
            <p:ph type="ftr" sz="quarter" idx="11"/>
          </p:nvPr>
        </p:nvSpPr>
        <p:spPr>
          <a:xfrm>
            <a:off x="5791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91DB2097-8C15-324D-9BCE-17E0BD57537E}" type="slidenum">
              <a:rPr lang="en-US" smtClean="0"/>
              <a:t>‹#›</a:t>
            </a:fld>
            <a:endParaRPr lang="en-US"/>
          </a:p>
        </p:txBody>
      </p:sp>
    </p:spTree>
    <p:extLst>
      <p:ext uri="{BB962C8B-B14F-4D97-AF65-F5344CB8AC3E}">
        <p14:creationId xmlns:p14="http://schemas.microsoft.com/office/powerpoint/2010/main" val="1180841851"/>
      </p:ext>
    </p:extLst>
  </p:cSld>
  <p:clrMapOvr>
    <a:masterClrMapping/>
  </p:clrMapOvr>
  <p:transition xmlns:p14="http://schemas.microsoft.com/office/powerpoint/2010/main" spd="slow">
    <p:fade thruBlk="1"/>
  </p:transition>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endParaRPr lang="en-US"/>
          </a:p>
        </p:txBody>
      </p:sp>
      <p:sp>
        <p:nvSpPr>
          <p:cNvPr id="6" name="Footer Placeholder 5"/>
          <p:cNvSpPr>
            <a:spLocks noGrp="1"/>
          </p:cNvSpPr>
          <p:nvPr>
            <p:ph type="ftr" sz="quarter" idx="11"/>
          </p:nvPr>
        </p:nvSpPr>
        <p:spPr>
          <a:xfrm>
            <a:off x="5791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91DB2097-8C15-324D-9BCE-17E0BD57537E}" type="slidenum">
              <a:rPr lang="en-US" smtClean="0"/>
              <a:t>‹#›</a:t>
            </a:fld>
            <a:endParaRPr lang="en-US"/>
          </a:p>
        </p:txBody>
      </p:sp>
    </p:spTree>
    <p:extLst>
      <p:ext uri="{BB962C8B-B14F-4D97-AF65-F5344CB8AC3E}">
        <p14:creationId xmlns:p14="http://schemas.microsoft.com/office/powerpoint/2010/main" val="30198361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endParaRPr lang="en-US"/>
          </a:p>
        </p:txBody>
      </p:sp>
      <p:sp>
        <p:nvSpPr>
          <p:cNvPr id="6" name="Footer Placeholder 5"/>
          <p:cNvSpPr>
            <a:spLocks noGrp="1"/>
          </p:cNvSpPr>
          <p:nvPr>
            <p:ph type="ftr" sz="quarter" idx="11"/>
          </p:nvPr>
        </p:nvSpPr>
        <p:spPr>
          <a:xfrm>
            <a:off x="5791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91DB2097-8C15-324D-9BCE-17E0BD57537E}" type="slidenum">
              <a:rPr lang="en-US" smtClean="0"/>
              <a:t>‹#›</a:t>
            </a:fld>
            <a:endParaRPr lang="en-US"/>
          </a:p>
        </p:txBody>
      </p:sp>
    </p:spTree>
    <p:extLst>
      <p:ext uri="{BB962C8B-B14F-4D97-AF65-F5344CB8AC3E}">
        <p14:creationId xmlns:p14="http://schemas.microsoft.com/office/powerpoint/2010/main" val="251269643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1"/>
            <a:ext cx="8229600" cy="417399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79731766"/>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 id="2147483749" r:id="rId12"/>
    <p:sldLayoutId id="2147483750" r:id="rId13"/>
  </p:sldLayoutIdLst>
  <p:transition xmlns:p14="http://schemas.microsoft.com/office/powerpoint/2010/main" spd="slow">
    <p:fade thruBlk="1"/>
  </p:transition>
  <p:timing>
    <p:tnLst>
      <p:par>
        <p:cTn xmlns:p14="http://schemas.microsoft.com/office/powerpoint/2010/main" id="1" dur="indefinite" restart="never" nodeType="tmRoot"/>
      </p:par>
    </p:tnLst>
  </p:timing>
  <p:hf sldNum="0" hdr="0" ftr="0" dt="0"/>
  <p:txStyles>
    <p:titleStyle>
      <a:lvl1pPr algn="ctr" defTabSz="457200" rtl="0" eaLnBrk="1" latinLnBrk="0" hangingPunct="1">
        <a:spcBef>
          <a:spcPct val="0"/>
        </a:spcBef>
        <a:buNone/>
        <a:defRPr sz="4400" kern="1200">
          <a:solidFill>
            <a:schemeClr val="tx1"/>
          </a:solidFill>
          <a:latin typeface="Marydale"/>
          <a:ea typeface="+mj-ea"/>
          <a:cs typeface="+mj-cs"/>
        </a:defRPr>
      </a:lvl1pPr>
    </p:titleStyle>
    <p:bodyStyle>
      <a:lvl1pPr marL="342900" indent="-342900" algn="l" defTabSz="457200" rtl="0" eaLnBrk="1" latinLnBrk="0" hangingPunct="1">
        <a:spcBef>
          <a:spcPct val="20000"/>
        </a:spcBef>
        <a:buFont typeface="Lucida Grande"/>
        <a:buChar char="–"/>
        <a:defRPr sz="3200" kern="1200">
          <a:solidFill>
            <a:srgbClr val="333333"/>
          </a:solidFill>
          <a:latin typeface="CamingoDos Pro Cd"/>
          <a:ea typeface="+mn-ea"/>
          <a:cs typeface="+mn-cs"/>
        </a:defRPr>
      </a:lvl1pPr>
      <a:lvl2pPr marL="742950" indent="-285750" algn="l" defTabSz="457200" rtl="0" eaLnBrk="1" latinLnBrk="0" hangingPunct="1">
        <a:spcBef>
          <a:spcPct val="20000"/>
        </a:spcBef>
        <a:buFont typeface="Arial"/>
        <a:buChar char="–"/>
        <a:defRPr sz="2800" kern="1200">
          <a:solidFill>
            <a:srgbClr val="333333"/>
          </a:solidFill>
          <a:latin typeface="CamingoDos Pro Cd"/>
          <a:ea typeface="+mn-ea"/>
          <a:cs typeface="+mn-cs"/>
        </a:defRPr>
      </a:lvl2pPr>
      <a:lvl3pPr marL="1143000" indent="-228600" algn="l" defTabSz="457200" rtl="0" eaLnBrk="1" latinLnBrk="0" hangingPunct="1">
        <a:spcBef>
          <a:spcPct val="20000"/>
        </a:spcBef>
        <a:buFont typeface="Arial"/>
        <a:buChar char="•"/>
        <a:defRPr sz="2400" kern="1200">
          <a:solidFill>
            <a:srgbClr val="333333"/>
          </a:solidFill>
          <a:latin typeface="CamingoDos Pro Cd"/>
          <a:ea typeface="+mn-ea"/>
          <a:cs typeface="+mn-cs"/>
        </a:defRPr>
      </a:lvl3pPr>
      <a:lvl4pPr marL="1600200" indent="-228600" algn="l" defTabSz="457200" rtl="0" eaLnBrk="1" latinLnBrk="0" hangingPunct="1">
        <a:spcBef>
          <a:spcPct val="20000"/>
        </a:spcBef>
        <a:buFont typeface="Arial"/>
        <a:buChar char="–"/>
        <a:defRPr sz="2000" kern="1200">
          <a:solidFill>
            <a:srgbClr val="333333"/>
          </a:solidFill>
          <a:latin typeface="CamingoDos Pro Cd"/>
          <a:ea typeface="+mn-ea"/>
          <a:cs typeface="+mn-cs"/>
        </a:defRPr>
      </a:lvl4pPr>
      <a:lvl5pPr marL="2057400" indent="-228600" algn="l" defTabSz="457200" rtl="0" eaLnBrk="1" latinLnBrk="0" hangingPunct="1">
        <a:spcBef>
          <a:spcPct val="20000"/>
        </a:spcBef>
        <a:buFont typeface="Arial"/>
        <a:buChar char="»"/>
        <a:defRPr sz="2000" kern="1200">
          <a:solidFill>
            <a:srgbClr val="333333"/>
          </a:solidFill>
          <a:latin typeface="CamingoDos Pro Cd"/>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5" Type="http://schemas.openxmlformats.org/officeDocument/2006/relationships/image" Target="../media/image16.emf"/><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6"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22.jpeg"/><Relationship Id="rId4" Type="http://schemas.openxmlformats.org/officeDocument/2006/relationships/image" Target="../media/image23.jpeg"/><Relationship Id="rId5" Type="http://schemas.openxmlformats.org/officeDocument/2006/relationships/image" Target="../media/image24.jpeg"/><Relationship Id="rId6" Type="http://schemas.openxmlformats.org/officeDocument/2006/relationships/image" Target="../media/image25.jpeg"/><Relationship Id="rId7" Type="http://schemas.openxmlformats.org/officeDocument/2006/relationships/image" Target="../media/image26.jpeg"/><Relationship Id="rId8" Type="http://schemas.openxmlformats.org/officeDocument/2006/relationships/image" Target="../media/image27.jpeg"/><Relationship Id="rId9" Type="http://schemas.openxmlformats.org/officeDocument/2006/relationships/image" Target="../media/image28.jpeg"/><Relationship Id="rId1" Type="http://schemas.openxmlformats.org/officeDocument/2006/relationships/slideLayout" Target="../slideLayouts/slideLayout2.xml"/><Relationship Id="rId2" Type="http://schemas.openxmlformats.org/officeDocument/2006/relationships/image" Target="../media/image21.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7.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29.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30.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3.jpeg"/><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31.jpeg"/></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2.xml.rels><?xml version="1.0" encoding="UTF-8" standalone="yes"?>
<Relationships xmlns="http://schemas.openxmlformats.org/package/2006/relationships"><Relationship Id="rId3" Type="http://schemas.openxmlformats.org/officeDocument/2006/relationships/image" Target="../media/image32.jpeg"/><Relationship Id="rId4" Type="http://schemas.openxmlformats.org/officeDocument/2006/relationships/diagramData" Target="../diagrams/data2.xml"/><Relationship Id="rId5" Type="http://schemas.openxmlformats.org/officeDocument/2006/relationships/diagramLayout" Target="../diagrams/layout2.xml"/><Relationship Id="rId6" Type="http://schemas.openxmlformats.org/officeDocument/2006/relationships/diagramQuickStyle" Target="../diagrams/quickStyle2.xml"/><Relationship Id="rId7" Type="http://schemas.openxmlformats.org/officeDocument/2006/relationships/diagramColors" Target="../diagrams/colors2.xml"/><Relationship Id="rId8" Type="http://schemas.microsoft.com/office/2007/relationships/diagramDrawing" Target="../diagrams/drawing2.xml"/><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31.jpe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3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3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9.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Estimating the Work</a:t>
            </a:r>
            <a:endParaRPr lang="en-US" dirty="0"/>
          </a:p>
        </p:txBody>
      </p:sp>
      <p:sp>
        <p:nvSpPr>
          <p:cNvPr id="3" name="Subtitle 2"/>
          <p:cNvSpPr>
            <a:spLocks noGrp="1"/>
          </p:cNvSpPr>
          <p:nvPr>
            <p:ph type="subTitle" idx="1"/>
          </p:nvPr>
        </p:nvSpPr>
        <p:spPr/>
        <p:txBody>
          <a:bodyPr/>
          <a:lstStyle/>
          <a:p>
            <a:r>
              <a:rPr lang="en-US" dirty="0"/>
              <a:t>A Module in Agile Fundamentals</a:t>
            </a:r>
          </a:p>
          <a:p>
            <a:endParaRPr lang="en-US" dirty="0"/>
          </a:p>
        </p:txBody>
      </p:sp>
    </p:spTree>
    <p:extLst>
      <p:ext uri="{BB962C8B-B14F-4D97-AF65-F5344CB8AC3E}">
        <p14:creationId xmlns:p14="http://schemas.microsoft.com/office/powerpoint/2010/main" val="2271650323"/>
      </p:ext>
    </p:extLst>
  </p:cSld>
  <p:clrMapOvr>
    <a:masterClrMapping/>
  </p:clrMapOvr>
  <p:transition xmlns:p14="http://schemas.microsoft.com/office/powerpoint/2010/main" spd="slow">
    <p:fade thruBlk="1"/>
  </p:transitio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8" name="Rectangle 4"/>
          <p:cNvSpPr>
            <a:spLocks noGrp="1" noChangeArrowheads="1"/>
          </p:cNvSpPr>
          <p:nvPr>
            <p:ph type="title"/>
          </p:nvPr>
        </p:nvSpPr>
        <p:spPr>
          <a:xfrm>
            <a:off x="467544" y="0"/>
            <a:ext cx="8229600" cy="1143000"/>
          </a:xfrm>
        </p:spPr>
        <p:txBody>
          <a:bodyPr>
            <a:normAutofit fontScale="90000"/>
          </a:bodyPr>
          <a:lstStyle/>
          <a:p>
            <a:pPr eaLnBrk="1" hangingPunct="1">
              <a:defRPr/>
            </a:pPr>
            <a:r>
              <a:rPr lang="en-US" dirty="0"/>
              <a:t>Agile Estimation: Planning Poker </a:t>
            </a:r>
          </a:p>
        </p:txBody>
      </p:sp>
      <p:pic>
        <p:nvPicPr>
          <p:cNvPr id="218115" name="Picture 1"/>
          <p:cNvPicPr>
            <a:picLocks noChangeAspect="1" noChangeArrowheads="1"/>
          </p:cNvPicPr>
          <p:nvPr/>
        </p:nvPicPr>
        <p:blipFill>
          <a:blip r:embed="rId3"/>
          <a:srcRect/>
          <a:stretch>
            <a:fillRect/>
          </a:stretch>
        </p:blipFill>
        <p:spPr bwMode="auto">
          <a:xfrm>
            <a:off x="1657350" y="882650"/>
            <a:ext cx="5029200" cy="5918200"/>
          </a:xfrm>
          <a:prstGeom prst="rect">
            <a:avLst/>
          </a:prstGeom>
          <a:noFill/>
          <a:ln w="12700" cap="rnd">
            <a:noFill/>
            <a:round/>
            <a:headEnd/>
            <a:tailEnd/>
          </a:ln>
        </p:spPr>
      </p:pic>
    </p:spTree>
    <p:extLst>
      <p:ext uri="{BB962C8B-B14F-4D97-AF65-F5344CB8AC3E}">
        <p14:creationId xmlns:p14="http://schemas.microsoft.com/office/powerpoint/2010/main" val="1613719450"/>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384"/>
            <a:ext cx="8229600" cy="1143000"/>
          </a:xfrm>
        </p:spPr>
        <p:txBody>
          <a:bodyPr>
            <a:normAutofit fontScale="90000"/>
          </a:bodyPr>
          <a:lstStyle/>
          <a:p>
            <a:r>
              <a:rPr lang="en-US" dirty="0" smtClean="0"/>
              <a:t>Agile Estimation: Planning Poker </a:t>
            </a:r>
            <a:endParaRPr lang="en-US" dirty="0"/>
          </a:p>
        </p:txBody>
      </p:sp>
      <p:grpSp>
        <p:nvGrpSpPr>
          <p:cNvPr id="4" name="Group 3"/>
          <p:cNvGrpSpPr/>
          <p:nvPr/>
        </p:nvGrpSpPr>
        <p:grpSpPr>
          <a:xfrm>
            <a:off x="1219200" y="1371600"/>
            <a:ext cx="6629400" cy="4876800"/>
            <a:chOff x="1885226" y="2209800"/>
            <a:chExt cx="4299403" cy="2653376"/>
          </a:xfrm>
        </p:grpSpPr>
        <p:pic>
          <p:nvPicPr>
            <p:cNvPr id="5" name="Picture 4" descr="1.pdf"/>
            <p:cNvPicPr>
              <a:picLocks noChangeAspect="1"/>
            </p:cNvPicPr>
            <p:nvPr/>
          </p:nvPicPr>
          <p:blipFill>
            <a:blip r:embed="rId3"/>
            <a:stretch>
              <a:fillRect/>
            </a:stretch>
          </p:blipFill>
          <p:spPr>
            <a:xfrm rot="20194890">
              <a:off x="1885226" y="2729576"/>
              <a:ext cx="1524000" cy="2133600"/>
            </a:xfrm>
            <a:prstGeom prst="rect">
              <a:avLst/>
            </a:prstGeom>
            <a:solidFill>
              <a:schemeClr val="bg1"/>
            </a:solidFill>
          </p:spPr>
        </p:pic>
        <p:pic>
          <p:nvPicPr>
            <p:cNvPr id="6" name="Picture 5" descr="2.pdf"/>
            <p:cNvPicPr>
              <a:picLocks noChangeAspect="1"/>
            </p:cNvPicPr>
            <p:nvPr/>
          </p:nvPicPr>
          <p:blipFill>
            <a:blip r:embed="rId4"/>
            <a:stretch>
              <a:fillRect/>
            </a:stretch>
          </p:blipFill>
          <p:spPr>
            <a:xfrm>
              <a:off x="3276600" y="2209800"/>
              <a:ext cx="1524000" cy="2133600"/>
            </a:xfrm>
            <a:prstGeom prst="rect">
              <a:avLst/>
            </a:prstGeom>
            <a:solidFill>
              <a:schemeClr val="bg1"/>
            </a:solidFill>
          </p:spPr>
        </p:pic>
        <p:pic>
          <p:nvPicPr>
            <p:cNvPr id="7" name="Picture 6" descr="8.pdf"/>
            <p:cNvPicPr>
              <a:picLocks noChangeAspect="1"/>
            </p:cNvPicPr>
            <p:nvPr/>
          </p:nvPicPr>
          <p:blipFill>
            <a:blip r:embed="rId5"/>
            <a:stretch>
              <a:fillRect/>
            </a:stretch>
          </p:blipFill>
          <p:spPr>
            <a:xfrm rot="1192207">
              <a:off x="4660629" y="2710084"/>
              <a:ext cx="1524000" cy="2133600"/>
            </a:xfrm>
            <a:prstGeom prst="rect">
              <a:avLst/>
            </a:prstGeom>
            <a:solidFill>
              <a:schemeClr val="bg1"/>
            </a:solidFill>
          </p:spPr>
        </p:pic>
      </p:grpSp>
      <p:sp>
        <p:nvSpPr>
          <p:cNvPr id="3" name="Rectangle 2"/>
          <p:cNvSpPr/>
          <p:nvPr/>
        </p:nvSpPr>
        <p:spPr>
          <a:xfrm>
            <a:off x="251520" y="1052736"/>
            <a:ext cx="8568952" cy="5472608"/>
          </a:xfrm>
          <a:prstGeom prst="rect">
            <a:avLst/>
          </a:prstGeom>
          <a:solidFill>
            <a:schemeClr val="bg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685800" y="1295400"/>
            <a:ext cx="1659429" cy="523220"/>
          </a:xfrm>
          <a:prstGeom prst="rect">
            <a:avLst/>
          </a:prstGeom>
          <a:solidFill>
            <a:srgbClr val="F7B507"/>
          </a:solidFill>
          <a:ln>
            <a:solidFill>
              <a:srgbClr val="FF6600"/>
            </a:solidFill>
          </a:ln>
        </p:spPr>
        <p:txBody>
          <a:bodyPr wrap="none" rtlCol="0">
            <a:spAutoFit/>
          </a:bodyPr>
          <a:lstStyle/>
          <a:p>
            <a:pPr>
              <a:buNone/>
            </a:pPr>
            <a:r>
              <a:rPr lang="en-US" sz="2800" dirty="0" smtClean="0"/>
              <a:t>0 + 1 = </a:t>
            </a:r>
            <a:r>
              <a:rPr lang="en-US" sz="2800" b="1" dirty="0" smtClean="0"/>
              <a:t>1</a:t>
            </a:r>
            <a:endParaRPr lang="en-US" sz="2800" b="1" dirty="0"/>
          </a:p>
        </p:txBody>
      </p:sp>
      <p:sp>
        <p:nvSpPr>
          <p:cNvPr id="9" name="TextBox 8"/>
          <p:cNvSpPr txBox="1"/>
          <p:nvPr/>
        </p:nvSpPr>
        <p:spPr>
          <a:xfrm>
            <a:off x="1295400" y="1828800"/>
            <a:ext cx="1602196" cy="523220"/>
          </a:xfrm>
          <a:prstGeom prst="rect">
            <a:avLst/>
          </a:prstGeom>
          <a:solidFill>
            <a:srgbClr val="F7B507"/>
          </a:solidFill>
          <a:ln>
            <a:solidFill>
              <a:srgbClr val="FF6600"/>
            </a:solidFill>
          </a:ln>
        </p:spPr>
        <p:txBody>
          <a:bodyPr wrap="none" rtlCol="0">
            <a:spAutoFit/>
          </a:bodyPr>
          <a:lstStyle/>
          <a:p>
            <a:pPr>
              <a:buNone/>
            </a:pPr>
            <a:r>
              <a:rPr lang="en-US" sz="2800" dirty="0" smtClean="0"/>
              <a:t>1 + 1 = </a:t>
            </a:r>
            <a:r>
              <a:rPr lang="en-US" sz="2800" b="1" dirty="0" smtClean="0"/>
              <a:t>2</a:t>
            </a:r>
          </a:p>
        </p:txBody>
      </p:sp>
      <p:sp>
        <p:nvSpPr>
          <p:cNvPr id="10" name="TextBox 9"/>
          <p:cNvSpPr txBox="1"/>
          <p:nvPr/>
        </p:nvSpPr>
        <p:spPr>
          <a:xfrm>
            <a:off x="1905000" y="2362200"/>
            <a:ext cx="1602196" cy="523220"/>
          </a:xfrm>
          <a:prstGeom prst="rect">
            <a:avLst/>
          </a:prstGeom>
          <a:solidFill>
            <a:srgbClr val="F7B507"/>
          </a:solidFill>
          <a:ln>
            <a:solidFill>
              <a:srgbClr val="FF6600"/>
            </a:solidFill>
          </a:ln>
        </p:spPr>
        <p:txBody>
          <a:bodyPr wrap="none" rtlCol="0">
            <a:spAutoFit/>
          </a:bodyPr>
          <a:lstStyle/>
          <a:p>
            <a:pPr>
              <a:buNone/>
            </a:pPr>
            <a:r>
              <a:rPr lang="en-US" sz="2800" dirty="0" smtClean="0"/>
              <a:t>1 + 2 = </a:t>
            </a:r>
            <a:r>
              <a:rPr lang="en-US" sz="2800" b="1" dirty="0" smtClean="0"/>
              <a:t>3</a:t>
            </a:r>
          </a:p>
        </p:txBody>
      </p:sp>
      <p:sp>
        <p:nvSpPr>
          <p:cNvPr id="11" name="TextBox 10"/>
          <p:cNvSpPr txBox="1"/>
          <p:nvPr/>
        </p:nvSpPr>
        <p:spPr>
          <a:xfrm>
            <a:off x="2512604" y="2905780"/>
            <a:ext cx="1602196" cy="523220"/>
          </a:xfrm>
          <a:prstGeom prst="rect">
            <a:avLst/>
          </a:prstGeom>
          <a:solidFill>
            <a:srgbClr val="F7B507"/>
          </a:solidFill>
          <a:ln>
            <a:solidFill>
              <a:srgbClr val="FF6600"/>
            </a:solidFill>
          </a:ln>
        </p:spPr>
        <p:txBody>
          <a:bodyPr wrap="none" rtlCol="0">
            <a:spAutoFit/>
          </a:bodyPr>
          <a:lstStyle/>
          <a:p>
            <a:pPr>
              <a:buNone/>
            </a:pPr>
            <a:r>
              <a:rPr lang="en-US" sz="2800" dirty="0" smtClean="0"/>
              <a:t>2 + 3 = </a:t>
            </a:r>
            <a:r>
              <a:rPr lang="en-US" sz="2800" b="1" dirty="0" smtClean="0"/>
              <a:t>5</a:t>
            </a:r>
          </a:p>
        </p:txBody>
      </p:sp>
      <p:sp>
        <p:nvSpPr>
          <p:cNvPr id="12" name="TextBox 11"/>
          <p:cNvSpPr txBox="1"/>
          <p:nvPr/>
        </p:nvSpPr>
        <p:spPr>
          <a:xfrm>
            <a:off x="3122204" y="3439180"/>
            <a:ext cx="1602196" cy="523220"/>
          </a:xfrm>
          <a:prstGeom prst="rect">
            <a:avLst/>
          </a:prstGeom>
          <a:solidFill>
            <a:srgbClr val="F7B507"/>
          </a:solidFill>
          <a:ln>
            <a:solidFill>
              <a:srgbClr val="FF6600"/>
            </a:solidFill>
          </a:ln>
        </p:spPr>
        <p:txBody>
          <a:bodyPr wrap="none" rtlCol="0">
            <a:spAutoFit/>
          </a:bodyPr>
          <a:lstStyle/>
          <a:p>
            <a:pPr>
              <a:buNone/>
            </a:pPr>
            <a:r>
              <a:rPr lang="en-US" sz="2800" dirty="0" smtClean="0"/>
              <a:t>3 + 5 = </a:t>
            </a:r>
            <a:r>
              <a:rPr lang="en-US" sz="2800" b="1" dirty="0" smtClean="0"/>
              <a:t>8</a:t>
            </a:r>
          </a:p>
        </p:txBody>
      </p:sp>
      <p:sp>
        <p:nvSpPr>
          <p:cNvPr id="13" name="TextBox 12"/>
          <p:cNvSpPr txBox="1"/>
          <p:nvPr/>
        </p:nvSpPr>
        <p:spPr>
          <a:xfrm>
            <a:off x="3731804" y="3972580"/>
            <a:ext cx="1801895" cy="523220"/>
          </a:xfrm>
          <a:prstGeom prst="rect">
            <a:avLst/>
          </a:prstGeom>
          <a:solidFill>
            <a:srgbClr val="F7B507"/>
          </a:solidFill>
          <a:ln>
            <a:solidFill>
              <a:srgbClr val="FF6600"/>
            </a:solidFill>
          </a:ln>
        </p:spPr>
        <p:txBody>
          <a:bodyPr wrap="none" rtlCol="0">
            <a:spAutoFit/>
          </a:bodyPr>
          <a:lstStyle/>
          <a:p>
            <a:pPr>
              <a:buNone/>
            </a:pPr>
            <a:r>
              <a:rPr lang="en-US" sz="2800" dirty="0" smtClean="0"/>
              <a:t>5 + 8 = </a:t>
            </a:r>
            <a:r>
              <a:rPr lang="en-US" sz="2800" b="1" dirty="0" smtClean="0"/>
              <a:t>13</a:t>
            </a:r>
          </a:p>
        </p:txBody>
      </p:sp>
      <p:sp>
        <p:nvSpPr>
          <p:cNvPr id="14" name="TextBox 13"/>
          <p:cNvSpPr txBox="1"/>
          <p:nvPr/>
        </p:nvSpPr>
        <p:spPr>
          <a:xfrm>
            <a:off x="4294105" y="4505980"/>
            <a:ext cx="2001595" cy="523220"/>
          </a:xfrm>
          <a:prstGeom prst="rect">
            <a:avLst/>
          </a:prstGeom>
          <a:solidFill>
            <a:srgbClr val="F7B507"/>
          </a:solidFill>
          <a:ln>
            <a:solidFill>
              <a:srgbClr val="FF6600"/>
            </a:solidFill>
          </a:ln>
        </p:spPr>
        <p:txBody>
          <a:bodyPr wrap="none" rtlCol="0">
            <a:spAutoFit/>
          </a:bodyPr>
          <a:lstStyle/>
          <a:p>
            <a:pPr>
              <a:buNone/>
            </a:pPr>
            <a:r>
              <a:rPr lang="en-US" sz="2800" dirty="0" smtClean="0"/>
              <a:t>8 + 13 = </a:t>
            </a:r>
            <a:r>
              <a:rPr lang="en-US" sz="2800" b="1" dirty="0" smtClean="0"/>
              <a:t>21</a:t>
            </a:r>
          </a:p>
        </p:txBody>
      </p:sp>
    </p:spTree>
  </p:cSld>
  <p:clrMapOvr>
    <a:masterClrMapping/>
  </p:clrMapOvr>
  <p:transition xmlns:p14="http://schemas.microsoft.com/office/powerpoint/2010/main" spd="slow">
    <p:fade thruBlk="1"/>
  </p:transitio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8" name="Rectangle 4"/>
          <p:cNvSpPr>
            <a:spLocks noGrp="1" noChangeArrowheads="1"/>
          </p:cNvSpPr>
          <p:nvPr>
            <p:ph type="title"/>
          </p:nvPr>
        </p:nvSpPr>
        <p:spPr>
          <a:xfrm>
            <a:off x="467544" y="0"/>
            <a:ext cx="8229600" cy="924235"/>
          </a:xfrm>
        </p:spPr>
        <p:txBody>
          <a:bodyPr/>
          <a:lstStyle/>
          <a:p>
            <a:r>
              <a:rPr lang="en-US" dirty="0" smtClean="0"/>
              <a:t>Agile Estimation: Thrown Estimates</a:t>
            </a:r>
            <a:endParaRPr lang="en-US" dirty="0"/>
          </a:p>
        </p:txBody>
      </p:sp>
      <p:sp>
        <p:nvSpPr>
          <p:cNvPr id="8" name="Content Placeholder 7"/>
          <p:cNvSpPr>
            <a:spLocks noGrp="1"/>
          </p:cNvSpPr>
          <p:nvPr>
            <p:ph idx="1"/>
          </p:nvPr>
        </p:nvSpPr>
        <p:spPr>
          <a:xfrm>
            <a:off x="609600" y="996777"/>
            <a:ext cx="8138863" cy="5232797"/>
          </a:xfrm>
        </p:spPr>
        <p:txBody>
          <a:bodyPr/>
          <a:lstStyle/>
          <a:p>
            <a:r>
              <a:rPr lang="en-US" sz="2400" dirty="0" smtClean="0"/>
              <a:t>Like “Rock Paper Scissors”</a:t>
            </a:r>
          </a:p>
          <a:p>
            <a:pPr lvl="1"/>
            <a:r>
              <a:rPr lang="en-US" sz="2400" dirty="0" smtClean="0"/>
              <a:t>Use finger counting</a:t>
            </a:r>
          </a:p>
          <a:p>
            <a:pPr lvl="1"/>
            <a:r>
              <a:rPr lang="en-US" sz="2400" dirty="0" smtClean="0"/>
              <a:t>Everyone “throws” their estimate after a count of 3</a:t>
            </a:r>
          </a:p>
          <a:p>
            <a:pPr lvl="1"/>
            <a:r>
              <a:rPr lang="en-US" sz="2400" dirty="0" smtClean="0"/>
              <a:t>“One, two, three, Throw!”</a:t>
            </a:r>
          </a:p>
          <a:p>
            <a:r>
              <a:rPr lang="en-US" sz="2400" dirty="0" smtClean="0"/>
              <a:t>Can estimate 1, 2, 3, or 5</a:t>
            </a:r>
          </a:p>
          <a:p>
            <a:pPr>
              <a:buNone/>
            </a:pPr>
            <a:endParaRPr lang="en-US" dirty="0"/>
          </a:p>
        </p:txBody>
      </p:sp>
      <p:pic>
        <p:nvPicPr>
          <p:cNvPr id="9" name="Picture 8"/>
          <p:cNvPicPr>
            <a:picLocks noChangeAspect="1"/>
          </p:cNvPicPr>
          <p:nvPr/>
        </p:nvPicPr>
        <p:blipFill>
          <a:blip r:embed="rId3"/>
          <a:stretch>
            <a:fillRect/>
          </a:stretch>
        </p:blipFill>
        <p:spPr>
          <a:xfrm>
            <a:off x="792832" y="4365104"/>
            <a:ext cx="1397000" cy="1524000"/>
          </a:xfrm>
          <a:prstGeom prst="rect">
            <a:avLst/>
          </a:prstGeom>
        </p:spPr>
      </p:pic>
      <p:pic>
        <p:nvPicPr>
          <p:cNvPr id="10" name="Picture 9"/>
          <p:cNvPicPr>
            <a:picLocks noChangeAspect="1"/>
          </p:cNvPicPr>
          <p:nvPr/>
        </p:nvPicPr>
        <p:blipFill>
          <a:blip r:embed="rId4"/>
          <a:stretch>
            <a:fillRect/>
          </a:stretch>
        </p:blipFill>
        <p:spPr>
          <a:xfrm>
            <a:off x="2469232" y="4365104"/>
            <a:ext cx="1460500" cy="1524000"/>
          </a:xfrm>
          <a:prstGeom prst="rect">
            <a:avLst/>
          </a:prstGeom>
        </p:spPr>
      </p:pic>
      <p:pic>
        <p:nvPicPr>
          <p:cNvPr id="11" name="Picture 10"/>
          <p:cNvPicPr>
            <a:picLocks noChangeAspect="1"/>
          </p:cNvPicPr>
          <p:nvPr/>
        </p:nvPicPr>
        <p:blipFill>
          <a:blip r:embed="rId5"/>
          <a:stretch>
            <a:fillRect/>
          </a:stretch>
        </p:blipFill>
        <p:spPr>
          <a:xfrm>
            <a:off x="4374232" y="4365104"/>
            <a:ext cx="1460500" cy="1524000"/>
          </a:xfrm>
          <a:prstGeom prst="rect">
            <a:avLst/>
          </a:prstGeom>
        </p:spPr>
      </p:pic>
      <p:pic>
        <p:nvPicPr>
          <p:cNvPr id="12" name="Picture 11"/>
          <p:cNvPicPr>
            <a:picLocks noChangeAspect="1"/>
          </p:cNvPicPr>
          <p:nvPr/>
        </p:nvPicPr>
        <p:blipFill>
          <a:blip r:embed="rId6"/>
          <a:stretch>
            <a:fillRect/>
          </a:stretch>
        </p:blipFill>
        <p:spPr>
          <a:xfrm>
            <a:off x="6660232" y="4365104"/>
            <a:ext cx="1524000" cy="1397000"/>
          </a:xfrm>
          <a:prstGeom prst="rect">
            <a:avLst/>
          </a:prstGeom>
        </p:spPr>
      </p:pic>
      <p:sp>
        <p:nvSpPr>
          <p:cNvPr id="13" name="TextBox 12"/>
          <p:cNvSpPr txBox="1"/>
          <p:nvPr/>
        </p:nvSpPr>
        <p:spPr>
          <a:xfrm>
            <a:off x="990600" y="3886200"/>
            <a:ext cx="327308" cy="400110"/>
          </a:xfrm>
          <a:prstGeom prst="rect">
            <a:avLst/>
          </a:prstGeom>
          <a:noFill/>
        </p:spPr>
        <p:txBody>
          <a:bodyPr wrap="none" rtlCol="0">
            <a:spAutoFit/>
          </a:bodyPr>
          <a:lstStyle/>
          <a:p>
            <a:pPr>
              <a:buNone/>
            </a:pPr>
            <a:r>
              <a:rPr lang="en-US" dirty="0" smtClean="0">
                <a:latin typeface="Arial"/>
                <a:cs typeface="Arial"/>
              </a:rPr>
              <a:t>1</a:t>
            </a:r>
            <a:endParaRPr lang="en-US" dirty="0">
              <a:latin typeface="Arial"/>
              <a:cs typeface="Arial"/>
            </a:endParaRPr>
          </a:p>
        </p:txBody>
      </p:sp>
      <p:sp>
        <p:nvSpPr>
          <p:cNvPr id="14" name="TextBox 13"/>
          <p:cNvSpPr txBox="1"/>
          <p:nvPr/>
        </p:nvSpPr>
        <p:spPr>
          <a:xfrm>
            <a:off x="2590800" y="3886200"/>
            <a:ext cx="327308" cy="400110"/>
          </a:xfrm>
          <a:prstGeom prst="rect">
            <a:avLst/>
          </a:prstGeom>
          <a:noFill/>
        </p:spPr>
        <p:txBody>
          <a:bodyPr wrap="none" rtlCol="0">
            <a:spAutoFit/>
          </a:bodyPr>
          <a:lstStyle/>
          <a:p>
            <a:pPr>
              <a:buNone/>
            </a:pPr>
            <a:r>
              <a:rPr lang="en-US" dirty="0" smtClean="0">
                <a:latin typeface="Arial"/>
                <a:cs typeface="Arial"/>
              </a:rPr>
              <a:t>2</a:t>
            </a:r>
            <a:endParaRPr lang="en-US" dirty="0">
              <a:latin typeface="Arial"/>
              <a:cs typeface="Arial"/>
            </a:endParaRPr>
          </a:p>
        </p:txBody>
      </p:sp>
      <p:sp>
        <p:nvSpPr>
          <p:cNvPr id="15" name="TextBox 14"/>
          <p:cNvSpPr txBox="1"/>
          <p:nvPr/>
        </p:nvSpPr>
        <p:spPr>
          <a:xfrm>
            <a:off x="4572000" y="3886200"/>
            <a:ext cx="327308" cy="400110"/>
          </a:xfrm>
          <a:prstGeom prst="rect">
            <a:avLst/>
          </a:prstGeom>
          <a:noFill/>
        </p:spPr>
        <p:txBody>
          <a:bodyPr wrap="none" rtlCol="0">
            <a:spAutoFit/>
          </a:bodyPr>
          <a:lstStyle/>
          <a:p>
            <a:pPr>
              <a:buNone/>
            </a:pPr>
            <a:r>
              <a:rPr lang="en-US" dirty="0" smtClean="0">
                <a:latin typeface="Arial"/>
                <a:cs typeface="Arial"/>
              </a:rPr>
              <a:t>3</a:t>
            </a:r>
            <a:endParaRPr lang="en-US" dirty="0">
              <a:latin typeface="Arial"/>
              <a:cs typeface="Arial"/>
            </a:endParaRPr>
          </a:p>
        </p:txBody>
      </p:sp>
      <p:sp>
        <p:nvSpPr>
          <p:cNvPr id="16" name="TextBox 15"/>
          <p:cNvSpPr txBox="1"/>
          <p:nvPr/>
        </p:nvSpPr>
        <p:spPr>
          <a:xfrm>
            <a:off x="6858000" y="3886200"/>
            <a:ext cx="327308" cy="400110"/>
          </a:xfrm>
          <a:prstGeom prst="rect">
            <a:avLst/>
          </a:prstGeom>
          <a:noFill/>
        </p:spPr>
        <p:txBody>
          <a:bodyPr wrap="none" rtlCol="0">
            <a:spAutoFit/>
          </a:bodyPr>
          <a:lstStyle/>
          <a:p>
            <a:pPr>
              <a:buNone/>
            </a:pPr>
            <a:r>
              <a:rPr lang="en-US" dirty="0" smtClean="0">
                <a:latin typeface="Arial"/>
                <a:cs typeface="Arial"/>
              </a:rPr>
              <a:t>?</a:t>
            </a:r>
            <a:endParaRPr lang="en-US" dirty="0">
              <a:latin typeface="Arial"/>
              <a:cs typeface="Arial"/>
            </a:endParaRPr>
          </a:p>
        </p:txBody>
      </p:sp>
      <p:sp>
        <p:nvSpPr>
          <p:cNvPr id="17" name="Rectangle 16"/>
          <p:cNvSpPr/>
          <p:nvPr/>
        </p:nvSpPr>
        <p:spPr>
          <a:xfrm>
            <a:off x="3131840" y="6093296"/>
            <a:ext cx="7848600" cy="400110"/>
          </a:xfrm>
          <a:prstGeom prst="rect">
            <a:avLst/>
          </a:prstGeom>
        </p:spPr>
        <p:txBody>
          <a:bodyPr wrap="square">
            <a:spAutoFit/>
          </a:bodyPr>
          <a:lstStyle/>
          <a:p>
            <a:pPr>
              <a:buNone/>
            </a:pPr>
            <a:r>
              <a:rPr lang="en-US" dirty="0" smtClean="0">
                <a:latin typeface="Arial"/>
                <a:cs typeface="Arial"/>
              </a:rPr>
              <a:t>http://</a:t>
            </a:r>
            <a:r>
              <a:rPr lang="en-US" dirty="0" err="1" smtClean="0">
                <a:latin typeface="Arial"/>
                <a:cs typeface="Arial"/>
              </a:rPr>
              <a:t>martinfowler.com/bliki/ThrownEstimate.html</a:t>
            </a:r>
            <a:endParaRPr lang="en-US" dirty="0">
              <a:latin typeface="Arial"/>
              <a:cs typeface="Arial"/>
            </a:endParaRPr>
          </a:p>
        </p:txBody>
      </p:sp>
    </p:spTree>
    <p:extLst>
      <p:ext uri="{BB962C8B-B14F-4D97-AF65-F5344CB8AC3E}">
        <p14:creationId xmlns:p14="http://schemas.microsoft.com/office/powerpoint/2010/main" val="1754064536"/>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0"/>
            <a:ext cx="8229600" cy="924235"/>
          </a:xfrm>
        </p:spPr>
        <p:txBody>
          <a:bodyPr/>
          <a:lstStyle/>
          <a:p>
            <a:r>
              <a:rPr lang="en-US" dirty="0" smtClean="0"/>
              <a:t>Agile Estimation: Thrown Estimates</a:t>
            </a:r>
            <a:endParaRPr lang="en-US" dirty="0"/>
          </a:p>
        </p:txBody>
      </p:sp>
      <p:pic>
        <p:nvPicPr>
          <p:cNvPr id="4" name="Picture 3" descr="IMG_0413.JPG"/>
          <p:cNvPicPr>
            <a:picLocks noChangeAspect="1"/>
          </p:cNvPicPr>
          <p:nvPr/>
        </p:nvPicPr>
        <p:blipFill>
          <a:blip r:embed="rId2"/>
          <a:srcRect l="39763" t="27859" r="12988" b="21533"/>
          <a:stretch>
            <a:fillRect/>
          </a:stretch>
        </p:blipFill>
        <p:spPr>
          <a:xfrm>
            <a:off x="539552" y="1009531"/>
            <a:ext cx="1764196" cy="1411357"/>
          </a:xfrm>
          <a:prstGeom prst="rect">
            <a:avLst/>
          </a:prstGeom>
        </p:spPr>
      </p:pic>
      <p:pic>
        <p:nvPicPr>
          <p:cNvPr id="5" name="Picture 4" descr="IMG_0414.JPG"/>
          <p:cNvPicPr>
            <a:picLocks noChangeAspect="1"/>
          </p:cNvPicPr>
          <p:nvPr/>
        </p:nvPicPr>
        <p:blipFill>
          <a:blip r:embed="rId3"/>
          <a:srcRect l="35038" t="27859" r="9838" b="5718"/>
          <a:stretch>
            <a:fillRect/>
          </a:stretch>
        </p:blipFill>
        <p:spPr>
          <a:xfrm>
            <a:off x="2699792" y="966326"/>
            <a:ext cx="1616180" cy="1454562"/>
          </a:xfrm>
          <a:prstGeom prst="rect">
            <a:avLst/>
          </a:prstGeom>
        </p:spPr>
      </p:pic>
      <p:pic>
        <p:nvPicPr>
          <p:cNvPr id="6" name="Picture 5" descr="IMG_0415.JPG"/>
          <p:cNvPicPr>
            <a:picLocks noChangeAspect="1"/>
          </p:cNvPicPr>
          <p:nvPr/>
        </p:nvPicPr>
        <p:blipFill>
          <a:blip r:embed="rId4"/>
          <a:srcRect l="27950" t="22588" r="16138" b="6773"/>
          <a:stretch>
            <a:fillRect/>
          </a:stretch>
        </p:blipFill>
        <p:spPr>
          <a:xfrm>
            <a:off x="5076056" y="980728"/>
            <a:ext cx="1526140" cy="1440160"/>
          </a:xfrm>
          <a:prstGeom prst="rect">
            <a:avLst/>
          </a:prstGeom>
        </p:spPr>
      </p:pic>
      <p:pic>
        <p:nvPicPr>
          <p:cNvPr id="7" name="Picture 6" descr="IMG_0416.JPG"/>
          <p:cNvPicPr>
            <a:picLocks noChangeAspect="1"/>
          </p:cNvPicPr>
          <p:nvPr/>
        </p:nvPicPr>
        <p:blipFill>
          <a:blip r:embed="rId5"/>
          <a:srcRect l="26375" t="25751" r="18500" b="6773"/>
          <a:stretch>
            <a:fillRect/>
          </a:stretch>
        </p:blipFill>
        <p:spPr>
          <a:xfrm>
            <a:off x="7236296" y="980728"/>
            <a:ext cx="1575175" cy="1440160"/>
          </a:xfrm>
          <a:prstGeom prst="rect">
            <a:avLst/>
          </a:prstGeom>
        </p:spPr>
      </p:pic>
      <p:pic>
        <p:nvPicPr>
          <p:cNvPr id="8" name="Picture 7" descr="IMG_0417.JPG"/>
          <p:cNvPicPr>
            <a:picLocks noChangeAspect="1"/>
          </p:cNvPicPr>
          <p:nvPr/>
        </p:nvPicPr>
        <p:blipFill>
          <a:blip r:embed="rId6"/>
          <a:srcRect l="20863" t="22588" r="17713" b="4664"/>
          <a:stretch>
            <a:fillRect/>
          </a:stretch>
        </p:blipFill>
        <p:spPr>
          <a:xfrm>
            <a:off x="683568" y="3645024"/>
            <a:ext cx="1656184" cy="1465086"/>
          </a:xfrm>
          <a:prstGeom prst="rect">
            <a:avLst/>
          </a:prstGeom>
        </p:spPr>
      </p:pic>
      <p:pic>
        <p:nvPicPr>
          <p:cNvPr id="9" name="Picture 8" descr="IMG_0418.JPG"/>
          <p:cNvPicPr>
            <a:picLocks noChangeAspect="1"/>
          </p:cNvPicPr>
          <p:nvPr/>
        </p:nvPicPr>
        <p:blipFill>
          <a:blip r:embed="rId7"/>
          <a:srcRect l="25588" t="5718" r="13775" b="-207"/>
          <a:stretch>
            <a:fillRect/>
          </a:stretch>
        </p:blipFill>
        <p:spPr>
          <a:xfrm>
            <a:off x="2915816" y="3645024"/>
            <a:ext cx="1422971" cy="1656184"/>
          </a:xfrm>
          <a:prstGeom prst="rect">
            <a:avLst/>
          </a:prstGeom>
        </p:spPr>
      </p:pic>
      <p:pic>
        <p:nvPicPr>
          <p:cNvPr id="10" name="Picture 9" descr="IMG_0420.JPG"/>
          <p:cNvPicPr>
            <a:picLocks noChangeAspect="1"/>
          </p:cNvPicPr>
          <p:nvPr/>
        </p:nvPicPr>
        <p:blipFill>
          <a:blip r:embed="rId8"/>
          <a:srcRect l="27950" r="20075" b="4664"/>
          <a:stretch>
            <a:fillRect/>
          </a:stretch>
        </p:blipFill>
        <p:spPr>
          <a:xfrm>
            <a:off x="5148064" y="3645024"/>
            <a:ext cx="1208843" cy="1656184"/>
          </a:xfrm>
          <a:prstGeom prst="rect">
            <a:avLst/>
          </a:prstGeom>
        </p:spPr>
      </p:pic>
      <p:pic>
        <p:nvPicPr>
          <p:cNvPr id="11" name="Picture 10" descr="IMG_0421.JPG"/>
          <p:cNvPicPr>
            <a:picLocks noChangeAspect="1"/>
          </p:cNvPicPr>
          <p:nvPr/>
        </p:nvPicPr>
        <p:blipFill>
          <a:blip r:embed="rId9"/>
          <a:srcRect l="35038" t="27859" r="27950" b="28914"/>
          <a:stretch>
            <a:fillRect/>
          </a:stretch>
        </p:blipFill>
        <p:spPr>
          <a:xfrm>
            <a:off x="6876256" y="3789040"/>
            <a:ext cx="1403278" cy="1224136"/>
          </a:xfrm>
          <a:prstGeom prst="rect">
            <a:avLst/>
          </a:prstGeom>
        </p:spPr>
      </p:pic>
      <p:sp>
        <p:nvSpPr>
          <p:cNvPr id="12" name="TextBox 11"/>
          <p:cNvSpPr txBox="1"/>
          <p:nvPr/>
        </p:nvSpPr>
        <p:spPr>
          <a:xfrm>
            <a:off x="1043608" y="2564904"/>
            <a:ext cx="720080" cy="400110"/>
          </a:xfrm>
          <a:prstGeom prst="rect">
            <a:avLst/>
          </a:prstGeom>
          <a:noFill/>
        </p:spPr>
        <p:txBody>
          <a:bodyPr wrap="square" rtlCol="0">
            <a:spAutoFit/>
          </a:bodyPr>
          <a:lstStyle/>
          <a:p>
            <a:pPr>
              <a:buNone/>
            </a:pPr>
            <a:r>
              <a:rPr lang="en-US" dirty="0" smtClean="0"/>
              <a:t>Zero</a:t>
            </a:r>
            <a:endParaRPr lang="en-US" dirty="0"/>
          </a:p>
        </p:txBody>
      </p:sp>
      <p:sp>
        <p:nvSpPr>
          <p:cNvPr id="13" name="TextBox 12"/>
          <p:cNvSpPr txBox="1"/>
          <p:nvPr/>
        </p:nvSpPr>
        <p:spPr>
          <a:xfrm>
            <a:off x="3131840" y="2564904"/>
            <a:ext cx="504056" cy="400110"/>
          </a:xfrm>
          <a:prstGeom prst="rect">
            <a:avLst/>
          </a:prstGeom>
          <a:noFill/>
        </p:spPr>
        <p:txBody>
          <a:bodyPr wrap="square" rtlCol="0">
            <a:spAutoFit/>
          </a:bodyPr>
          <a:lstStyle/>
          <a:p>
            <a:pPr>
              <a:buNone/>
            </a:pPr>
            <a:r>
              <a:rPr lang="en-US" dirty="0" smtClean="0"/>
              <a:t>1</a:t>
            </a:r>
            <a:endParaRPr lang="en-US" dirty="0"/>
          </a:p>
        </p:txBody>
      </p:sp>
      <p:sp>
        <p:nvSpPr>
          <p:cNvPr id="14" name="TextBox 13"/>
          <p:cNvSpPr txBox="1"/>
          <p:nvPr/>
        </p:nvSpPr>
        <p:spPr>
          <a:xfrm>
            <a:off x="5076056" y="2564904"/>
            <a:ext cx="864096" cy="400110"/>
          </a:xfrm>
          <a:prstGeom prst="rect">
            <a:avLst/>
          </a:prstGeom>
          <a:noFill/>
        </p:spPr>
        <p:txBody>
          <a:bodyPr wrap="square" rtlCol="0">
            <a:spAutoFit/>
          </a:bodyPr>
          <a:lstStyle/>
          <a:p>
            <a:pPr>
              <a:buNone/>
            </a:pPr>
            <a:r>
              <a:rPr lang="en-US" dirty="0" smtClean="0"/>
              <a:t>2</a:t>
            </a:r>
            <a:endParaRPr lang="en-US" dirty="0"/>
          </a:p>
        </p:txBody>
      </p:sp>
      <p:sp>
        <p:nvSpPr>
          <p:cNvPr id="15" name="TextBox 14"/>
          <p:cNvSpPr txBox="1"/>
          <p:nvPr/>
        </p:nvSpPr>
        <p:spPr>
          <a:xfrm>
            <a:off x="7524328" y="2564904"/>
            <a:ext cx="792088" cy="400110"/>
          </a:xfrm>
          <a:prstGeom prst="rect">
            <a:avLst/>
          </a:prstGeom>
          <a:noFill/>
        </p:spPr>
        <p:txBody>
          <a:bodyPr wrap="square" rtlCol="0">
            <a:spAutoFit/>
          </a:bodyPr>
          <a:lstStyle/>
          <a:p>
            <a:pPr>
              <a:buNone/>
            </a:pPr>
            <a:r>
              <a:rPr lang="en-US" dirty="0" smtClean="0"/>
              <a:t>3</a:t>
            </a:r>
            <a:endParaRPr lang="en-US" dirty="0"/>
          </a:p>
        </p:txBody>
      </p:sp>
      <p:sp>
        <p:nvSpPr>
          <p:cNvPr id="16" name="TextBox 15"/>
          <p:cNvSpPr txBox="1"/>
          <p:nvPr/>
        </p:nvSpPr>
        <p:spPr>
          <a:xfrm>
            <a:off x="1259632" y="5445224"/>
            <a:ext cx="864096" cy="400110"/>
          </a:xfrm>
          <a:prstGeom prst="rect">
            <a:avLst/>
          </a:prstGeom>
          <a:noFill/>
        </p:spPr>
        <p:txBody>
          <a:bodyPr wrap="square" rtlCol="0">
            <a:spAutoFit/>
          </a:bodyPr>
          <a:lstStyle/>
          <a:p>
            <a:pPr>
              <a:buNone/>
            </a:pPr>
            <a:r>
              <a:rPr lang="en-US" dirty="0" smtClean="0"/>
              <a:t>5</a:t>
            </a:r>
            <a:endParaRPr lang="en-US" dirty="0"/>
          </a:p>
        </p:txBody>
      </p:sp>
      <p:sp>
        <p:nvSpPr>
          <p:cNvPr id="17" name="TextBox 16"/>
          <p:cNvSpPr txBox="1"/>
          <p:nvPr/>
        </p:nvSpPr>
        <p:spPr>
          <a:xfrm>
            <a:off x="3347864" y="5445224"/>
            <a:ext cx="792088" cy="400110"/>
          </a:xfrm>
          <a:prstGeom prst="rect">
            <a:avLst/>
          </a:prstGeom>
          <a:noFill/>
        </p:spPr>
        <p:txBody>
          <a:bodyPr wrap="square" rtlCol="0">
            <a:spAutoFit/>
          </a:bodyPr>
          <a:lstStyle/>
          <a:p>
            <a:pPr>
              <a:buNone/>
            </a:pPr>
            <a:r>
              <a:rPr lang="en-US" dirty="0" smtClean="0"/>
              <a:t>8</a:t>
            </a:r>
            <a:endParaRPr lang="en-US" dirty="0"/>
          </a:p>
        </p:txBody>
      </p:sp>
      <p:sp>
        <p:nvSpPr>
          <p:cNvPr id="18" name="TextBox 17"/>
          <p:cNvSpPr txBox="1"/>
          <p:nvPr/>
        </p:nvSpPr>
        <p:spPr>
          <a:xfrm>
            <a:off x="5508104" y="5445224"/>
            <a:ext cx="864096" cy="400110"/>
          </a:xfrm>
          <a:prstGeom prst="rect">
            <a:avLst/>
          </a:prstGeom>
          <a:noFill/>
        </p:spPr>
        <p:txBody>
          <a:bodyPr wrap="square" rtlCol="0">
            <a:spAutoFit/>
          </a:bodyPr>
          <a:lstStyle/>
          <a:p>
            <a:pPr>
              <a:buNone/>
            </a:pPr>
            <a:r>
              <a:rPr lang="en-US" dirty="0" smtClean="0"/>
              <a:t>10</a:t>
            </a:r>
            <a:endParaRPr lang="en-US" dirty="0"/>
          </a:p>
        </p:txBody>
      </p:sp>
      <p:sp>
        <p:nvSpPr>
          <p:cNvPr id="19" name="TextBox 18"/>
          <p:cNvSpPr txBox="1"/>
          <p:nvPr/>
        </p:nvSpPr>
        <p:spPr>
          <a:xfrm>
            <a:off x="7092280" y="5445224"/>
            <a:ext cx="1008112" cy="707886"/>
          </a:xfrm>
          <a:prstGeom prst="rect">
            <a:avLst/>
          </a:prstGeom>
          <a:noFill/>
        </p:spPr>
        <p:txBody>
          <a:bodyPr wrap="square" rtlCol="0">
            <a:spAutoFit/>
          </a:bodyPr>
          <a:lstStyle/>
          <a:p>
            <a:pPr>
              <a:buNone/>
            </a:pPr>
            <a:r>
              <a:rPr lang="en-US" dirty="0" smtClean="0"/>
              <a:t>Don’t know</a:t>
            </a:r>
            <a:endParaRPr lang="en-US" dirty="0"/>
          </a:p>
        </p:txBody>
      </p:sp>
    </p:spTree>
  </p:cSld>
  <p:clrMapOvr>
    <a:masterClrMapping/>
  </p:clrMapOvr>
  <p:transition xmlns:p14="http://schemas.microsoft.com/office/powerpoint/2010/main" spd="slow">
    <p:fade thruBlk="1"/>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8" name="Rectangle 4"/>
          <p:cNvSpPr>
            <a:spLocks noGrp="1" noChangeArrowheads="1"/>
          </p:cNvSpPr>
          <p:nvPr>
            <p:ph type="title"/>
          </p:nvPr>
        </p:nvSpPr>
        <p:spPr/>
        <p:txBody>
          <a:bodyPr/>
          <a:lstStyle/>
          <a:p>
            <a:r>
              <a:rPr lang="en-US" dirty="0" smtClean="0"/>
              <a:t>Agile Estimation: Thrown Estimates</a:t>
            </a:r>
            <a:endParaRPr lang="en-US" dirty="0"/>
          </a:p>
        </p:txBody>
      </p:sp>
      <p:sp>
        <p:nvSpPr>
          <p:cNvPr id="3" name="Content Placeholder 2"/>
          <p:cNvSpPr>
            <a:spLocks noGrp="1"/>
          </p:cNvSpPr>
          <p:nvPr>
            <p:ph idx="1"/>
          </p:nvPr>
        </p:nvSpPr>
        <p:spPr/>
        <p:txBody>
          <a:bodyPr/>
          <a:lstStyle/>
          <a:p>
            <a:r>
              <a:rPr lang="en-US" dirty="0" smtClean="0"/>
              <a:t>10 </a:t>
            </a:r>
            <a:r>
              <a:rPr lang="en-US" dirty="0"/>
              <a:t>often means “too big” or “too many unknowns”</a:t>
            </a:r>
          </a:p>
          <a:p>
            <a:pPr lvl="1"/>
            <a:r>
              <a:rPr lang="en-US" dirty="0"/>
              <a:t>Discuss the unknowns</a:t>
            </a:r>
          </a:p>
          <a:p>
            <a:pPr lvl="1"/>
            <a:r>
              <a:rPr lang="en-US" dirty="0"/>
              <a:t>Individuals without much knowledge can abstain</a:t>
            </a:r>
          </a:p>
          <a:p>
            <a:pPr lvl="1"/>
            <a:r>
              <a:rPr lang="en-US" dirty="0"/>
              <a:t>Re-throw</a:t>
            </a:r>
          </a:p>
          <a:p>
            <a:endParaRPr lang="en-US" dirty="0"/>
          </a:p>
          <a:p>
            <a:endParaRPr lang="en-US" dirty="0"/>
          </a:p>
          <a:p>
            <a:endParaRPr lang="en-US" dirty="0"/>
          </a:p>
        </p:txBody>
      </p:sp>
      <p:pic>
        <p:nvPicPr>
          <p:cNvPr id="6" name="Picture 5" descr="IMG_0420.JPG"/>
          <p:cNvPicPr>
            <a:picLocks noChangeAspect="1"/>
          </p:cNvPicPr>
          <p:nvPr/>
        </p:nvPicPr>
        <p:blipFill>
          <a:blip r:embed="rId3"/>
          <a:srcRect l="27950" r="20075" b="4664"/>
          <a:stretch>
            <a:fillRect/>
          </a:stretch>
        </p:blipFill>
        <p:spPr>
          <a:xfrm>
            <a:off x="6876256" y="4653136"/>
            <a:ext cx="1208843" cy="1656184"/>
          </a:xfrm>
          <a:prstGeom prst="rect">
            <a:avLst/>
          </a:prstGeom>
        </p:spPr>
      </p:pic>
    </p:spTree>
    <p:extLst>
      <p:ext uri="{BB962C8B-B14F-4D97-AF65-F5344CB8AC3E}">
        <p14:creationId xmlns:p14="http://schemas.microsoft.com/office/powerpoint/2010/main" val="186865150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Agile Estimation: </a:t>
            </a:r>
            <a:r>
              <a:rPr lang="en-US" dirty="0" smtClean="0"/>
              <a:t>Tee Shirts</a:t>
            </a:r>
            <a:endParaRPr lang="en-US" dirty="0"/>
          </a:p>
        </p:txBody>
      </p:sp>
      <p:pic>
        <p:nvPicPr>
          <p:cNvPr id="7" name="Picture 6" descr="14a.jpg"/>
          <p:cNvPicPr>
            <a:picLocks noChangeAspect="1"/>
          </p:cNvPicPr>
          <p:nvPr/>
        </p:nvPicPr>
        <p:blipFill>
          <a:blip r:embed="rId3"/>
          <a:stretch>
            <a:fillRect/>
          </a:stretch>
        </p:blipFill>
        <p:spPr>
          <a:xfrm>
            <a:off x="0" y="1285875"/>
            <a:ext cx="9144000" cy="4286250"/>
          </a:xfrm>
          <a:prstGeom prst="rect">
            <a:avLst/>
          </a:prstGeom>
        </p:spPr>
      </p:pic>
    </p:spTree>
  </p:cSld>
  <p:clrMapOvr>
    <a:masterClrMapping/>
  </p:clrMapOvr>
  <p:transition xmlns:p14="http://schemas.microsoft.com/office/powerpoint/2010/main" spd="slow">
    <p:fade thruBlk="1"/>
  </p:transitio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Relative Sizing Tips</a:t>
            </a:r>
            <a:endParaRPr lang="en-US" dirty="0"/>
          </a:p>
        </p:txBody>
      </p:sp>
      <p:sp>
        <p:nvSpPr>
          <p:cNvPr id="4" name="Content Placeholder 3"/>
          <p:cNvSpPr>
            <a:spLocks noGrp="1"/>
          </p:cNvSpPr>
          <p:nvPr>
            <p:ph idx="1"/>
          </p:nvPr>
        </p:nvSpPr>
        <p:spPr/>
        <p:txBody>
          <a:bodyPr/>
          <a:lstStyle/>
          <a:p>
            <a:r>
              <a:rPr lang="en-US" dirty="0" smtClean="0"/>
              <a:t>All stories are sized relative to another</a:t>
            </a:r>
          </a:p>
          <a:p>
            <a:endParaRPr lang="en-US" dirty="0" smtClean="0"/>
          </a:p>
          <a:p>
            <a:r>
              <a:rPr lang="en-US" dirty="0" smtClean="0"/>
              <a:t>Sort out the stories and find the smallest</a:t>
            </a:r>
          </a:p>
          <a:p>
            <a:endParaRPr lang="en-US" dirty="0" smtClean="0"/>
          </a:p>
          <a:p>
            <a:r>
              <a:rPr lang="en-US" dirty="0" smtClean="0"/>
              <a:t>Size all other stories relative to that one.</a:t>
            </a:r>
          </a:p>
          <a:p>
            <a:endParaRPr lang="en-US" dirty="0" smtClean="0"/>
          </a:p>
          <a:p>
            <a:r>
              <a:rPr lang="en-US" dirty="0" smtClean="0"/>
              <a:t>Twice as big, three times as big, </a:t>
            </a:r>
            <a:r>
              <a:rPr lang="en-US" dirty="0" err="1" smtClean="0"/>
              <a:t>etc</a:t>
            </a:r>
            <a:endParaRPr lang="en-US" dirty="0"/>
          </a:p>
        </p:txBody>
      </p:sp>
    </p:spTree>
    <p:extLst>
      <p:ext uri="{BB962C8B-B14F-4D97-AF65-F5344CB8AC3E}">
        <p14:creationId xmlns:p14="http://schemas.microsoft.com/office/powerpoint/2010/main" val="2748700035"/>
      </p:ext>
    </p:extLst>
  </p:cSld>
  <p:clrMapOvr>
    <a:masterClrMapping/>
  </p:clrMapOvr>
  <p:transition xmlns:p14="http://schemas.microsoft.com/office/powerpoint/2010/main" spd="slow">
    <p:fade thruBlk="1"/>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Relative Sizing Stories</a:t>
            </a:r>
            <a:endParaRPr lang="en-US" dirty="0"/>
          </a:p>
        </p:txBody>
      </p:sp>
      <p:sp>
        <p:nvSpPr>
          <p:cNvPr id="4" name="Vertical Text Placeholder 3"/>
          <p:cNvSpPr>
            <a:spLocks noGrp="1"/>
          </p:cNvSpPr>
          <p:nvPr>
            <p:ph type="body" orient="vert" sz="quarter" idx="11"/>
          </p:nvPr>
        </p:nvSpPr>
        <p:spPr/>
        <p:txBody>
          <a:bodyPr/>
          <a:lstStyle/>
          <a:p>
            <a:endParaRPr lang="en-US" dirty="0"/>
          </a:p>
        </p:txBody>
      </p:sp>
      <p:sp>
        <p:nvSpPr>
          <p:cNvPr id="5" name="Content Placeholder 4"/>
          <p:cNvSpPr txBox="1">
            <a:spLocks/>
          </p:cNvSpPr>
          <p:nvPr/>
        </p:nvSpPr>
        <p:spPr>
          <a:xfrm>
            <a:off x="1745672" y="1120578"/>
            <a:ext cx="7124592" cy="5275459"/>
          </a:xfrm>
          <a:prstGeom prst="rect">
            <a:avLst/>
          </a:prstGeom>
        </p:spPr>
        <p:txBody>
          <a:bodyPr/>
          <a:lstStyle>
            <a:lvl1pPr marL="338138" indent="-338138" algn="l" rtl="0" eaLnBrk="1" fontAlgn="base" hangingPunct="1">
              <a:spcBef>
                <a:spcPts val="703"/>
              </a:spcBef>
              <a:spcAft>
                <a:spcPct val="0"/>
              </a:spcAft>
              <a:buClr>
                <a:srgbClr val="7575D1"/>
              </a:buClr>
              <a:buSzPct val="150000"/>
              <a:buFont typeface="Arial" charset="0"/>
              <a:buChar char="•"/>
              <a:defRPr sz="2700">
                <a:solidFill>
                  <a:srgbClr val="292929"/>
                </a:solidFill>
                <a:latin typeface="+mn-lt"/>
                <a:ea typeface="+mn-ea"/>
                <a:cs typeface="+mn-cs"/>
                <a:sym typeface="Arial" charset="0"/>
              </a:defRPr>
            </a:lvl1pPr>
            <a:lvl2pPr marL="495580" indent="-200911" algn="l" rtl="0" eaLnBrk="1" fontAlgn="base" hangingPunct="1">
              <a:spcBef>
                <a:spcPts val="562"/>
              </a:spcBef>
              <a:spcAft>
                <a:spcPct val="0"/>
              </a:spcAft>
              <a:buClr>
                <a:srgbClr val="6B6BCE"/>
              </a:buClr>
              <a:buSzPct val="100000"/>
              <a:buFont typeface="Wingdings" charset="0"/>
              <a:buChar char="§"/>
              <a:defRPr sz="2400">
                <a:solidFill>
                  <a:srgbClr val="292929"/>
                </a:solidFill>
                <a:latin typeface="+mn-lt"/>
                <a:ea typeface="+mn-ea"/>
                <a:cs typeface="+mn-cs"/>
                <a:sym typeface="Arial" charset="0"/>
              </a:defRPr>
            </a:lvl2pPr>
            <a:lvl3pPr marL="776855" indent="-160729" algn="l" rtl="0" eaLnBrk="1" fontAlgn="base" hangingPunct="1">
              <a:spcBef>
                <a:spcPts val="492"/>
              </a:spcBef>
              <a:spcAft>
                <a:spcPct val="0"/>
              </a:spcAft>
              <a:buClr>
                <a:srgbClr val="6B6BCE"/>
              </a:buClr>
              <a:buSzPct val="100000"/>
              <a:buFont typeface="Arial"/>
              <a:buChar char="•"/>
              <a:defRPr sz="2000">
                <a:solidFill>
                  <a:srgbClr val="292929"/>
                </a:solidFill>
                <a:latin typeface="+mn-lt"/>
                <a:ea typeface="+mn-ea"/>
                <a:cs typeface="+mn-cs"/>
                <a:sym typeface="Arial" charset="0"/>
              </a:defRPr>
            </a:lvl3pPr>
            <a:lvl4pPr marL="1098313" indent="-160729" algn="l" rtl="0" eaLnBrk="1" fontAlgn="base" hangingPunct="1">
              <a:spcBef>
                <a:spcPts val="352"/>
              </a:spcBef>
              <a:spcAft>
                <a:spcPct val="0"/>
              </a:spcAft>
              <a:buClr>
                <a:srgbClr val="9C9CDE"/>
              </a:buClr>
              <a:buSzPct val="100000"/>
              <a:buFont typeface="Wingdings" charset="2"/>
              <a:buChar char="§"/>
              <a:defRPr sz="1500">
                <a:solidFill>
                  <a:srgbClr val="292929"/>
                </a:solidFill>
                <a:latin typeface="+mn-lt"/>
                <a:ea typeface="+mn-ea"/>
                <a:cs typeface="+mn-cs"/>
                <a:sym typeface="Arial" charset="0"/>
              </a:defRPr>
            </a:lvl4pPr>
            <a:lvl5pPr marL="1419770" indent="-160729" algn="l" rtl="0" eaLnBrk="1" fontAlgn="base" hangingPunct="1">
              <a:spcBef>
                <a:spcPts val="352"/>
              </a:spcBef>
              <a:spcAft>
                <a:spcPct val="0"/>
              </a:spcAft>
              <a:buClr>
                <a:srgbClr val="9C9CDE"/>
              </a:buClr>
              <a:buSzPct val="100000"/>
              <a:buFont typeface="Arial"/>
              <a:buChar char="•"/>
              <a:defRPr sz="1500">
                <a:solidFill>
                  <a:srgbClr val="292929"/>
                </a:solidFill>
                <a:latin typeface="+mn-lt"/>
                <a:ea typeface="+mn-ea"/>
                <a:cs typeface="+mn-cs"/>
                <a:sym typeface="Arial" charset="0"/>
              </a:defRPr>
            </a:lvl5pPr>
            <a:lvl6pPr marL="1741227" indent="-160729" algn="l" rtl="0" eaLnBrk="1" fontAlgn="base" hangingPunct="1">
              <a:spcBef>
                <a:spcPts val="352"/>
              </a:spcBef>
              <a:spcAft>
                <a:spcPct val="0"/>
              </a:spcAft>
              <a:buClr>
                <a:srgbClr val="9C9CDE"/>
              </a:buClr>
              <a:buSzPct val="100000"/>
              <a:buFont typeface="Wingdings" charset="0"/>
              <a:buChar char="§"/>
              <a:defRPr sz="1500">
                <a:solidFill>
                  <a:srgbClr val="292929"/>
                </a:solidFill>
                <a:latin typeface="+mn-lt"/>
                <a:ea typeface="+mn-ea"/>
                <a:cs typeface="+mn-cs"/>
                <a:sym typeface="Arial" charset="0"/>
              </a:defRPr>
            </a:lvl6pPr>
            <a:lvl7pPr marL="2062684" indent="-160729" algn="l" rtl="0" eaLnBrk="1" fontAlgn="base" hangingPunct="1">
              <a:spcBef>
                <a:spcPts val="352"/>
              </a:spcBef>
              <a:spcAft>
                <a:spcPct val="0"/>
              </a:spcAft>
              <a:buClr>
                <a:srgbClr val="9C9CDE"/>
              </a:buClr>
              <a:buSzPct val="100000"/>
              <a:buFont typeface="Wingdings" charset="0"/>
              <a:buChar char="§"/>
              <a:defRPr sz="1500">
                <a:solidFill>
                  <a:srgbClr val="292929"/>
                </a:solidFill>
                <a:latin typeface="+mn-lt"/>
                <a:ea typeface="+mn-ea"/>
                <a:cs typeface="+mn-cs"/>
                <a:sym typeface="Arial" charset="0"/>
              </a:defRPr>
            </a:lvl7pPr>
            <a:lvl8pPr marL="2384142" indent="-160729" algn="l" rtl="0" eaLnBrk="1" fontAlgn="base" hangingPunct="1">
              <a:spcBef>
                <a:spcPts val="352"/>
              </a:spcBef>
              <a:spcAft>
                <a:spcPct val="0"/>
              </a:spcAft>
              <a:buClr>
                <a:srgbClr val="9C9CDE"/>
              </a:buClr>
              <a:buSzPct val="100000"/>
              <a:buFont typeface="Wingdings" charset="0"/>
              <a:buChar char="§"/>
              <a:defRPr sz="1500">
                <a:solidFill>
                  <a:srgbClr val="292929"/>
                </a:solidFill>
                <a:latin typeface="+mn-lt"/>
                <a:ea typeface="+mn-ea"/>
                <a:cs typeface="+mn-cs"/>
                <a:sym typeface="Arial" charset="0"/>
              </a:defRPr>
            </a:lvl8pPr>
            <a:lvl9pPr marL="2705599" indent="-160729" algn="l" rtl="0" eaLnBrk="1" fontAlgn="base" hangingPunct="1">
              <a:spcBef>
                <a:spcPts val="352"/>
              </a:spcBef>
              <a:spcAft>
                <a:spcPct val="0"/>
              </a:spcAft>
              <a:buClr>
                <a:srgbClr val="9C9CDE"/>
              </a:buClr>
              <a:buSzPct val="100000"/>
              <a:buFont typeface="Wingdings" charset="0"/>
              <a:buChar char="§"/>
              <a:defRPr sz="1500">
                <a:solidFill>
                  <a:srgbClr val="292929"/>
                </a:solidFill>
                <a:latin typeface="+mn-lt"/>
                <a:ea typeface="+mn-ea"/>
                <a:cs typeface="+mn-cs"/>
                <a:sym typeface="Arial" charset="0"/>
              </a:defRPr>
            </a:lvl9pPr>
          </a:lstStyle>
          <a:p>
            <a:endParaRPr lang="en-US" dirty="0" smtClean="0"/>
          </a:p>
          <a:p>
            <a:r>
              <a:rPr lang="en-US" dirty="0" smtClean="0"/>
              <a:t>Using the stories you wrote for your animal</a:t>
            </a:r>
          </a:p>
          <a:p>
            <a:r>
              <a:rPr lang="en-US" dirty="0" smtClean="0"/>
              <a:t>Size the stories relative to each based on….</a:t>
            </a:r>
          </a:p>
          <a:p>
            <a:pPr lvl="1"/>
            <a:r>
              <a:rPr lang="en-US" dirty="0" smtClean="0"/>
              <a:t>The effort it would take to develop this story</a:t>
            </a:r>
          </a:p>
          <a:p>
            <a:pPr lvl="1"/>
            <a:r>
              <a:rPr lang="en-US" dirty="0" smtClean="0"/>
              <a:t>Note any assumptions you are making</a:t>
            </a:r>
          </a:p>
          <a:p>
            <a:pPr lvl="1"/>
            <a:r>
              <a:rPr lang="en-US" dirty="0" smtClean="0"/>
              <a:t>It’s the team getting it to “done”</a:t>
            </a:r>
          </a:p>
          <a:p>
            <a:pPr marL="0" indent="0">
              <a:buNone/>
            </a:pPr>
            <a:endParaRPr lang="en-US" dirty="0"/>
          </a:p>
        </p:txBody>
      </p:sp>
    </p:spTree>
    <p:extLst>
      <p:ext uri="{BB962C8B-B14F-4D97-AF65-F5344CB8AC3E}">
        <p14:creationId xmlns:p14="http://schemas.microsoft.com/office/powerpoint/2010/main" val="335730231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22" name="Rectangle 2"/>
          <p:cNvSpPr>
            <a:spLocks noGrp="1" noChangeArrowheads="1"/>
          </p:cNvSpPr>
          <p:nvPr>
            <p:ph type="title"/>
          </p:nvPr>
        </p:nvSpPr>
        <p:spPr/>
        <p:txBody>
          <a:bodyPr/>
          <a:lstStyle/>
          <a:p>
            <a:endParaRPr lang="en-US"/>
          </a:p>
        </p:txBody>
      </p:sp>
      <p:sp>
        <p:nvSpPr>
          <p:cNvPr id="286723" name="Rectangle 3"/>
          <p:cNvSpPr>
            <a:spLocks noGrp="1" noChangeArrowheads="1"/>
          </p:cNvSpPr>
          <p:nvPr>
            <p:ph idx="1"/>
          </p:nvPr>
        </p:nvSpPr>
        <p:spPr/>
        <p:txBody>
          <a:bodyPr/>
          <a:lstStyle/>
          <a:p>
            <a:endParaRPr lang="en-US"/>
          </a:p>
        </p:txBody>
      </p:sp>
      <p:pic>
        <p:nvPicPr>
          <p:cNvPr id="286724" name="Picture 4"/>
          <p:cNvPicPr>
            <a:picLocks noChangeAspect="1" noChangeArrowheads="1"/>
          </p:cNvPicPr>
          <p:nvPr/>
        </p:nvPicPr>
        <p:blipFill>
          <a:blip r:embed="rId3"/>
          <a:srcRect/>
          <a:stretch>
            <a:fillRect/>
          </a:stretch>
        </p:blipFill>
        <p:spPr bwMode="auto">
          <a:xfrm>
            <a:off x="0" y="0"/>
            <a:ext cx="9144000" cy="6858000"/>
          </a:xfrm>
          <a:prstGeom prst="rect">
            <a:avLst/>
          </a:prstGeom>
          <a:noFill/>
          <a:ln w="28575" algn="ctr">
            <a:noFill/>
            <a:miter lim="800000"/>
            <a:headEnd/>
            <a:tailEnd/>
          </a:ln>
          <a:effectLst>
            <a:outerShdw dist="107763" dir="2700000" algn="ctr" rotWithShape="0">
              <a:schemeClr val="bg2">
                <a:alpha val="50000"/>
              </a:schemeClr>
            </a:outerShdw>
          </a:effectLst>
        </p:spPr>
      </p:pic>
      <p:sp>
        <p:nvSpPr>
          <p:cNvPr id="286725" name="Rectangle 5"/>
          <p:cNvSpPr>
            <a:spLocks noChangeArrowheads="1"/>
          </p:cNvSpPr>
          <p:nvPr/>
        </p:nvSpPr>
        <p:spPr bwMode="auto">
          <a:xfrm>
            <a:off x="323850" y="596900"/>
            <a:ext cx="8229600" cy="792163"/>
          </a:xfrm>
          <a:prstGeom prst="rect">
            <a:avLst/>
          </a:prstGeom>
          <a:noFill/>
          <a:ln w="9525">
            <a:noFill/>
            <a:miter lim="800000"/>
            <a:headEnd/>
            <a:tailEnd/>
          </a:ln>
          <a:effectLst/>
        </p:spPr>
        <p:txBody>
          <a:bodyPr anchor="b"/>
          <a:lstStyle/>
          <a:p>
            <a:pPr algn="ctr">
              <a:buNone/>
            </a:pPr>
            <a:r>
              <a:rPr lang="en-AU" sz="2600" b="1" dirty="0">
                <a:solidFill>
                  <a:schemeClr val="bg1"/>
                </a:solidFill>
                <a:latin typeface="Tahoma" pitchFamily="80" charset="0"/>
              </a:rPr>
              <a:t>Spikes</a:t>
            </a:r>
            <a:endParaRPr lang="en-US" sz="2600" b="1" dirty="0">
              <a:solidFill>
                <a:schemeClr val="bg1"/>
              </a:solidFill>
              <a:latin typeface="Tahoma" pitchFamily="80" charset="0"/>
            </a:endParaRPr>
          </a:p>
        </p:txBody>
      </p:sp>
      <p:sp>
        <p:nvSpPr>
          <p:cNvPr id="286726" name="Text Box 6"/>
          <p:cNvSpPr txBox="1">
            <a:spLocks noChangeArrowheads="1"/>
          </p:cNvSpPr>
          <p:nvPr/>
        </p:nvSpPr>
        <p:spPr bwMode="auto">
          <a:xfrm>
            <a:off x="4140200" y="3141663"/>
            <a:ext cx="4392613" cy="1569660"/>
          </a:xfrm>
          <a:prstGeom prst="rect">
            <a:avLst/>
          </a:prstGeom>
          <a:solidFill>
            <a:schemeClr val="tx1">
              <a:alpha val="50000"/>
            </a:schemeClr>
          </a:solidFill>
          <a:ln w="9525">
            <a:noFill/>
            <a:miter lim="800000"/>
            <a:headEnd/>
            <a:tailEnd/>
          </a:ln>
          <a:effectLst/>
        </p:spPr>
        <p:txBody>
          <a:bodyPr wrap="square">
            <a:spAutoFit/>
          </a:bodyPr>
          <a:lstStyle/>
          <a:p>
            <a:pPr>
              <a:buNone/>
            </a:pPr>
            <a:r>
              <a:rPr lang="en-US" sz="2400" dirty="0">
                <a:solidFill>
                  <a:schemeClr val="bg1"/>
                </a:solidFill>
              </a:rPr>
              <a:t>Solve hard technical problems through real </a:t>
            </a:r>
            <a:r>
              <a:rPr lang="en-US" sz="2400" dirty="0" smtClean="0">
                <a:solidFill>
                  <a:schemeClr val="bg1"/>
                </a:solidFill>
              </a:rPr>
              <a:t>experiments… without </a:t>
            </a:r>
            <a:r>
              <a:rPr lang="en-US" sz="2400" dirty="0">
                <a:solidFill>
                  <a:schemeClr val="bg1"/>
                </a:solidFill>
              </a:rPr>
              <a:t>tampering with production code</a:t>
            </a:r>
          </a:p>
        </p:txBody>
      </p:sp>
    </p:spTree>
  </p:cSld>
  <p:clrMapOvr>
    <a:masterClrMapping/>
  </p:clrMapOvr>
  <p:transition xmlns:p14="http://schemas.microsoft.com/office/powerpoint/2010/main" spd="slow">
    <p:fade thruBlk="1"/>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286726"/>
                                        </p:tgtEl>
                                        <p:attrNameLst>
                                          <p:attrName>style.visibility</p:attrName>
                                        </p:attrNameLst>
                                      </p:cBhvr>
                                      <p:to>
                                        <p:strVal val="visible"/>
                                      </p:to>
                                    </p:set>
                                    <p:animEffect transition="in" filter="dissolve">
                                      <p:cBhvr>
                                        <p:cTn id="7" dur="500"/>
                                        <p:tgtEl>
                                          <p:spTgt spid="2867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72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How much can we do?</a:t>
            </a:r>
            <a:endParaRPr lang="en-US" dirty="0"/>
          </a:p>
        </p:txBody>
      </p:sp>
    </p:spTree>
    <p:extLst>
      <p:ext uri="{BB962C8B-B14F-4D97-AF65-F5344CB8AC3E}">
        <p14:creationId xmlns:p14="http://schemas.microsoft.com/office/powerpoint/2010/main" val="160988449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US"/>
          </a:p>
        </p:txBody>
      </p:sp>
      <p:pic>
        <p:nvPicPr>
          <p:cNvPr id="4" name="Picture 3" descr="9a.jpg"/>
          <p:cNvPicPr>
            <a:picLocks noChangeAspect="1"/>
          </p:cNvPicPr>
          <p:nvPr/>
        </p:nvPicPr>
        <p:blipFill>
          <a:blip r:embed="rId3"/>
          <a:stretch>
            <a:fillRect/>
          </a:stretch>
        </p:blipFill>
        <p:spPr>
          <a:xfrm>
            <a:off x="134470" y="0"/>
            <a:ext cx="8875059" cy="6858000"/>
          </a:xfrm>
          <a:prstGeom prst="rect">
            <a:avLst/>
          </a:prstGeom>
        </p:spPr>
      </p:pic>
      <p:pic>
        <p:nvPicPr>
          <p:cNvPr id="5" name="Picture 4" descr="9b_no_target.jpg"/>
          <p:cNvPicPr>
            <a:picLocks noChangeAspect="1"/>
          </p:cNvPicPr>
          <p:nvPr/>
        </p:nvPicPr>
        <p:blipFill>
          <a:blip r:embed="rId4"/>
          <a:stretch>
            <a:fillRect/>
          </a:stretch>
        </p:blipFill>
        <p:spPr>
          <a:xfrm>
            <a:off x="183995" y="0"/>
            <a:ext cx="8776010" cy="6858000"/>
          </a:xfrm>
          <a:prstGeom prst="rect">
            <a:avLst/>
          </a:prstGeom>
        </p:spPr>
      </p:pic>
    </p:spTree>
    <p:extLst>
      <p:ext uri="{BB962C8B-B14F-4D97-AF65-F5344CB8AC3E}">
        <p14:creationId xmlns:p14="http://schemas.microsoft.com/office/powerpoint/2010/main" val="1614583085"/>
      </p:ext>
    </p:extLst>
  </p:cSld>
  <p:clrMapOvr>
    <a:masterClrMapping/>
  </p:clrMapOvr>
  <p:transition xmlns:p14="http://schemas.microsoft.com/office/powerpoint/2010/main" spd="slow">
    <p:fade thruBlk="1"/>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0"/>
            <a:ext cx="8229600" cy="1143000"/>
          </a:xfrm>
        </p:spPr>
        <p:txBody>
          <a:bodyPr/>
          <a:lstStyle/>
          <a:p>
            <a:r>
              <a:rPr lang="en-US" dirty="0" smtClean="0"/>
              <a:t>Velocity</a:t>
            </a:r>
            <a:endParaRPr lang="en-US" dirty="0"/>
          </a:p>
        </p:txBody>
      </p:sp>
      <p:pic>
        <p:nvPicPr>
          <p:cNvPr id="5" name="Picture 4" descr="16.jpg"/>
          <p:cNvPicPr>
            <a:picLocks noChangeAspect="1"/>
          </p:cNvPicPr>
          <p:nvPr/>
        </p:nvPicPr>
        <p:blipFill>
          <a:blip r:embed="rId3">
            <a:clrChange>
              <a:clrFrom>
                <a:srgbClr val="FFFFFF"/>
              </a:clrFrom>
              <a:clrTo>
                <a:srgbClr val="FFFFFF">
                  <a:alpha val="0"/>
                </a:srgbClr>
              </a:clrTo>
            </a:clrChange>
          </a:blip>
          <a:stretch>
            <a:fillRect/>
          </a:stretch>
        </p:blipFill>
        <p:spPr>
          <a:xfrm>
            <a:off x="1200857" y="963488"/>
            <a:ext cx="6742286" cy="6858000"/>
          </a:xfrm>
          <a:prstGeom prst="rect">
            <a:avLst/>
          </a:prstGeom>
        </p:spPr>
      </p:pic>
    </p:spTree>
    <p:extLst>
      <p:ext uri="{BB962C8B-B14F-4D97-AF65-F5344CB8AC3E}">
        <p14:creationId xmlns:p14="http://schemas.microsoft.com/office/powerpoint/2010/main" val="1936953099"/>
      </p:ext>
    </p:extLst>
  </p:cSld>
  <p:clrMapOvr>
    <a:masterClrMapping/>
  </p:clrMapOvr>
  <p:transition xmlns:p14="http://schemas.microsoft.com/office/powerpoint/2010/main" spd="slow">
    <p:fade thruBlk="1"/>
  </p:transitio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0"/>
            <a:ext cx="9144000" cy="839391"/>
          </a:xfrm>
        </p:spPr>
        <p:txBody>
          <a:bodyPr/>
          <a:lstStyle/>
          <a:p>
            <a:r>
              <a:rPr lang="en-US" dirty="0" smtClean="0"/>
              <a:t>How to Derive a Planning Velocity</a:t>
            </a:r>
            <a:endParaRPr lang="en-US" dirty="0"/>
          </a:p>
        </p:txBody>
      </p:sp>
      <p:graphicFrame>
        <p:nvGraphicFramePr>
          <p:cNvPr id="5" name="Content Placeholder 4"/>
          <p:cNvGraphicFramePr>
            <a:graphicFrameLocks noGrp="1"/>
          </p:cNvGraphicFramePr>
          <p:nvPr>
            <p:ph idx="4294967295"/>
          </p:nvPr>
        </p:nvGraphicFramePr>
        <p:xfrm>
          <a:off x="914400" y="1179513"/>
          <a:ext cx="8229600" cy="51577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7" name="Straight Arrow Connector 6"/>
          <p:cNvCxnSpPr/>
          <p:nvPr/>
        </p:nvCxnSpPr>
        <p:spPr>
          <a:xfrm rot="5400000" flipH="1" flipV="1">
            <a:off x="-1129951" y="3415927"/>
            <a:ext cx="4547442" cy="1588"/>
          </a:xfrm>
          <a:prstGeom prst="straightConnector1">
            <a:avLst/>
          </a:prstGeom>
          <a:ln>
            <a:solidFill>
              <a:schemeClr val="tx2"/>
            </a:solidFill>
            <a:tailEnd type="arrow"/>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V="1">
            <a:off x="1142976" y="5693571"/>
            <a:ext cx="7000924" cy="21463"/>
          </a:xfrm>
          <a:prstGeom prst="straightConnector1">
            <a:avLst/>
          </a:prstGeom>
          <a:ln>
            <a:solidFill>
              <a:schemeClr val="tx2"/>
            </a:solidFill>
            <a:tailEnd type="arrow"/>
          </a:ln>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rot="16200000">
            <a:off x="-93116" y="3261623"/>
            <a:ext cx="2127141" cy="461665"/>
          </a:xfrm>
          <a:prstGeom prst="rect">
            <a:avLst/>
          </a:prstGeom>
          <a:noFill/>
        </p:spPr>
        <p:txBody>
          <a:bodyPr wrap="square" rtlCol="0">
            <a:spAutoFit/>
          </a:bodyPr>
          <a:lstStyle/>
          <a:p>
            <a:pPr algn="ctr">
              <a:buNone/>
            </a:pPr>
            <a:r>
              <a:rPr lang="en-US" sz="2400" dirty="0" smtClean="0"/>
              <a:t>Accuracy</a:t>
            </a:r>
            <a:endParaRPr lang="en-US" sz="2400" dirty="0"/>
          </a:p>
        </p:txBody>
      </p:sp>
      <p:sp>
        <p:nvSpPr>
          <p:cNvPr id="16" name="TextBox 15"/>
          <p:cNvSpPr txBox="1"/>
          <p:nvPr/>
        </p:nvSpPr>
        <p:spPr>
          <a:xfrm>
            <a:off x="3945058" y="5786472"/>
            <a:ext cx="2127141" cy="461665"/>
          </a:xfrm>
          <a:prstGeom prst="rect">
            <a:avLst/>
          </a:prstGeom>
          <a:noFill/>
        </p:spPr>
        <p:txBody>
          <a:bodyPr wrap="square" rtlCol="0">
            <a:spAutoFit/>
          </a:bodyPr>
          <a:lstStyle/>
          <a:p>
            <a:pPr algn="ctr">
              <a:buNone/>
            </a:pPr>
            <a:r>
              <a:rPr lang="en-US" sz="2400" dirty="0" smtClean="0"/>
              <a:t>Effort/Time</a:t>
            </a:r>
            <a:endParaRPr lang="en-US" sz="2400" dirty="0"/>
          </a:p>
        </p:txBody>
      </p:sp>
      <p:cxnSp>
        <p:nvCxnSpPr>
          <p:cNvPr id="10" name="Straight Connector 9"/>
          <p:cNvCxnSpPr/>
          <p:nvPr/>
        </p:nvCxnSpPr>
        <p:spPr bwMode="auto">
          <a:xfrm rot="16200000" flipH="1">
            <a:off x="2098864" y="2449957"/>
            <a:ext cx="3592485" cy="1638795"/>
          </a:xfrm>
          <a:prstGeom prst="line">
            <a:avLst/>
          </a:prstGeom>
          <a:noFill/>
          <a:ln w="9525" cap="flat" cmpd="sng" algn="ctr">
            <a:solidFill>
              <a:schemeClr val="tx1"/>
            </a:solidFill>
            <a:prstDash val="sysDash"/>
            <a:round/>
            <a:headEnd type="none" w="med" len="med"/>
            <a:tailEnd type="none" w="med" len="med"/>
          </a:ln>
          <a:effectLst/>
        </p:spPr>
      </p:cxnSp>
    </p:spTree>
    <p:extLst>
      <p:ext uri="{BB962C8B-B14F-4D97-AF65-F5344CB8AC3E}">
        <p14:creationId xmlns:p14="http://schemas.microsoft.com/office/powerpoint/2010/main" val="684150036"/>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43408"/>
            <a:ext cx="8229600" cy="1143000"/>
          </a:xfrm>
        </p:spPr>
        <p:txBody>
          <a:bodyPr/>
          <a:lstStyle/>
          <a:p>
            <a:r>
              <a:rPr lang="en-US" dirty="0" smtClean="0"/>
              <a:t>Velocity Planning Game</a:t>
            </a:r>
            <a:endParaRPr lang="en-US" dirty="0"/>
          </a:p>
        </p:txBody>
      </p:sp>
      <p:pic>
        <p:nvPicPr>
          <p:cNvPr id="7" name="Picture 6" descr="pm_group.jpg"/>
          <p:cNvPicPr>
            <a:picLocks noChangeAspect="1"/>
          </p:cNvPicPr>
          <p:nvPr/>
        </p:nvPicPr>
        <p:blipFill>
          <a:blip r:embed="rId3"/>
          <a:stretch>
            <a:fillRect/>
          </a:stretch>
        </p:blipFill>
        <p:spPr>
          <a:xfrm>
            <a:off x="3384906" y="2438720"/>
            <a:ext cx="2546685" cy="1877271"/>
          </a:xfrm>
          <a:prstGeom prst="rect">
            <a:avLst/>
          </a:prstGeom>
        </p:spPr>
      </p:pic>
      <p:graphicFrame>
        <p:nvGraphicFramePr>
          <p:cNvPr id="8" name="Diagram 7"/>
          <p:cNvGraphicFramePr/>
          <p:nvPr/>
        </p:nvGraphicFramePr>
        <p:xfrm>
          <a:off x="966894" y="838199"/>
          <a:ext cx="7403230" cy="525138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TextBox 8"/>
          <p:cNvSpPr txBox="1"/>
          <p:nvPr/>
        </p:nvSpPr>
        <p:spPr>
          <a:xfrm>
            <a:off x="225819" y="5001161"/>
            <a:ext cx="3050781" cy="1446550"/>
          </a:xfrm>
          <a:prstGeom prst="rect">
            <a:avLst/>
          </a:prstGeom>
          <a:noFill/>
          <a:ln>
            <a:solidFill>
              <a:schemeClr val="bg2">
                <a:lumMod val="60000"/>
                <a:lumOff val="40000"/>
              </a:schemeClr>
            </a:solidFill>
          </a:ln>
        </p:spPr>
        <p:txBody>
          <a:bodyPr wrap="square" rtlCol="0">
            <a:spAutoFit/>
          </a:bodyPr>
          <a:lstStyle/>
          <a:p>
            <a:r>
              <a:rPr lang="en-US" sz="2000" dirty="0" smtClean="0">
                <a:latin typeface="Calibri" pitchFamily="34" charset="0"/>
                <a:cs typeface="Calibri" pitchFamily="34" charset="0"/>
              </a:rPr>
              <a:t>Team should decide in advance on:</a:t>
            </a:r>
          </a:p>
          <a:p>
            <a:pPr algn="l">
              <a:buFont typeface="Arial"/>
              <a:buChar char="•"/>
            </a:pPr>
            <a:r>
              <a:rPr lang="en-US" sz="2000" dirty="0" smtClean="0">
                <a:latin typeface="Calibri" pitchFamily="34" charset="0"/>
                <a:cs typeface="Calibri" pitchFamily="34" charset="0"/>
              </a:rPr>
              <a:t> Length of iteration</a:t>
            </a:r>
          </a:p>
          <a:p>
            <a:pPr algn="l">
              <a:buFont typeface="Arial"/>
              <a:buChar char="•"/>
            </a:pPr>
            <a:r>
              <a:rPr lang="en-US" sz="2000" dirty="0" smtClean="0">
                <a:latin typeface="Calibri" pitchFamily="34" charset="0"/>
                <a:cs typeface="Calibri" pitchFamily="34" charset="0"/>
              </a:rPr>
              <a:t> Definition of “done”</a:t>
            </a:r>
            <a:endParaRPr lang="en-US" sz="2000" dirty="0">
              <a:latin typeface="Calibri" pitchFamily="34" charset="0"/>
              <a:cs typeface="Calibri" pitchFamily="34" charset="0"/>
            </a:endParaRPr>
          </a:p>
        </p:txBody>
      </p:sp>
      <p:sp>
        <p:nvSpPr>
          <p:cNvPr id="10" name="TextBox 9"/>
          <p:cNvSpPr txBox="1"/>
          <p:nvPr/>
        </p:nvSpPr>
        <p:spPr>
          <a:xfrm>
            <a:off x="5868144" y="5733256"/>
            <a:ext cx="3057564" cy="707886"/>
          </a:xfrm>
          <a:prstGeom prst="rect">
            <a:avLst/>
          </a:prstGeom>
          <a:noFill/>
          <a:ln>
            <a:solidFill>
              <a:srgbClr val="B3B3B3"/>
            </a:solidFill>
          </a:ln>
        </p:spPr>
        <p:txBody>
          <a:bodyPr wrap="square" rtlCol="0">
            <a:spAutoFit/>
          </a:bodyPr>
          <a:lstStyle/>
          <a:p>
            <a:pPr>
              <a:buNone/>
            </a:pPr>
            <a:r>
              <a:rPr lang="en-US" sz="2000" dirty="0" smtClean="0">
                <a:latin typeface="Calibri" pitchFamily="34" charset="0"/>
                <a:cs typeface="Calibri" pitchFamily="34" charset="0"/>
              </a:rPr>
              <a:t>After a min of 10 iterations, look for convergence</a:t>
            </a:r>
            <a:endParaRPr lang="en-US" sz="2000" dirty="0">
              <a:latin typeface="Calibri" pitchFamily="34" charset="0"/>
              <a:cs typeface="Calibri" pitchFamily="34" charset="0"/>
            </a:endParaRPr>
          </a:p>
        </p:txBody>
      </p:sp>
    </p:spTree>
    <p:extLst>
      <p:ext uri="{BB962C8B-B14F-4D97-AF65-F5344CB8AC3E}">
        <p14:creationId xmlns:p14="http://schemas.microsoft.com/office/powerpoint/2010/main" val="167687063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bwMode="auto">
          <a:xfrm>
            <a:off x="533400" y="30480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kumimoji="0" lang="en-US" sz="3200" b="0" i="0" u="none" strike="noStrike" cap="none" normalizeH="0" baseline="0" dirty="0" smtClean="0">
                <a:ln>
                  <a:noFill/>
                </a:ln>
                <a:solidFill>
                  <a:srgbClr val="292929"/>
                </a:solidFill>
                <a:effectLst/>
                <a:latin typeface="Arial" charset="0"/>
                <a:cs typeface="Arial" charset="0"/>
              </a:rPr>
              <a:t>5</a:t>
            </a:r>
          </a:p>
        </p:txBody>
      </p:sp>
      <p:sp>
        <p:nvSpPr>
          <p:cNvPr id="5" name="Rounded Rectangle 4"/>
          <p:cNvSpPr/>
          <p:nvPr/>
        </p:nvSpPr>
        <p:spPr bwMode="auto">
          <a:xfrm>
            <a:off x="533400" y="132588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8</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6" name="Rounded Rectangle 5"/>
          <p:cNvSpPr/>
          <p:nvPr/>
        </p:nvSpPr>
        <p:spPr bwMode="auto">
          <a:xfrm>
            <a:off x="533400" y="234696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2</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7" name="Rounded Rectangle 6"/>
          <p:cNvSpPr/>
          <p:nvPr/>
        </p:nvSpPr>
        <p:spPr bwMode="auto">
          <a:xfrm>
            <a:off x="533400" y="336804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2</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8" name="Rounded Rectangle 7"/>
          <p:cNvSpPr/>
          <p:nvPr/>
        </p:nvSpPr>
        <p:spPr bwMode="auto">
          <a:xfrm>
            <a:off x="533400" y="438912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3</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9" name="Rounded Rectangle 8"/>
          <p:cNvSpPr/>
          <p:nvPr/>
        </p:nvSpPr>
        <p:spPr bwMode="auto">
          <a:xfrm>
            <a:off x="533400" y="541020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1</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11" name="Rounded Rectangle 10"/>
          <p:cNvSpPr/>
          <p:nvPr/>
        </p:nvSpPr>
        <p:spPr bwMode="auto">
          <a:xfrm>
            <a:off x="2286000" y="30480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kumimoji="0" lang="en-US" sz="3200" b="0" i="0" u="none" strike="noStrike" cap="none" normalizeH="0" baseline="0" dirty="0" smtClean="0">
                <a:ln>
                  <a:noFill/>
                </a:ln>
                <a:solidFill>
                  <a:srgbClr val="292929"/>
                </a:solidFill>
                <a:effectLst/>
                <a:latin typeface="Arial" charset="0"/>
                <a:cs typeface="Arial" charset="0"/>
              </a:rPr>
              <a:t>3</a:t>
            </a:r>
          </a:p>
        </p:txBody>
      </p:sp>
      <p:sp>
        <p:nvSpPr>
          <p:cNvPr id="12" name="Rounded Rectangle 11"/>
          <p:cNvSpPr/>
          <p:nvPr/>
        </p:nvSpPr>
        <p:spPr bwMode="auto">
          <a:xfrm>
            <a:off x="2286000" y="132588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1</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13" name="Rounded Rectangle 12"/>
          <p:cNvSpPr/>
          <p:nvPr/>
        </p:nvSpPr>
        <p:spPr bwMode="auto">
          <a:xfrm>
            <a:off x="2286000" y="234696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2</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14" name="Rounded Rectangle 13"/>
          <p:cNvSpPr/>
          <p:nvPr/>
        </p:nvSpPr>
        <p:spPr bwMode="auto">
          <a:xfrm>
            <a:off x="2286000" y="336804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3</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15" name="Rounded Rectangle 14"/>
          <p:cNvSpPr/>
          <p:nvPr/>
        </p:nvSpPr>
        <p:spPr bwMode="auto">
          <a:xfrm>
            <a:off x="2286000" y="438912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kumimoji="0" lang="en-US" sz="3200" b="0" i="0" u="none" strike="noStrike" cap="none" normalizeH="0" baseline="0" dirty="0" smtClean="0">
                <a:ln>
                  <a:noFill/>
                </a:ln>
                <a:solidFill>
                  <a:srgbClr val="292929"/>
                </a:solidFill>
                <a:effectLst/>
                <a:latin typeface="Arial" charset="0"/>
                <a:cs typeface="Arial" charset="0"/>
              </a:rPr>
              <a:t>5</a:t>
            </a:r>
          </a:p>
        </p:txBody>
      </p:sp>
      <p:sp>
        <p:nvSpPr>
          <p:cNvPr id="16" name="Rounded Rectangle 15"/>
          <p:cNvSpPr/>
          <p:nvPr/>
        </p:nvSpPr>
        <p:spPr bwMode="auto">
          <a:xfrm>
            <a:off x="2286000" y="541020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kumimoji="0" lang="en-US" sz="3200" b="0" i="0" u="none" strike="noStrike" cap="none" normalizeH="0" baseline="0" dirty="0" smtClean="0">
                <a:ln>
                  <a:noFill/>
                </a:ln>
                <a:solidFill>
                  <a:srgbClr val="292929"/>
                </a:solidFill>
                <a:effectLst/>
                <a:latin typeface="Arial" charset="0"/>
                <a:cs typeface="Arial" charset="0"/>
              </a:rPr>
              <a:t>8</a:t>
            </a:r>
          </a:p>
        </p:txBody>
      </p:sp>
    </p:spTree>
    <p:extLst>
      <p:ext uri="{BB962C8B-B14F-4D97-AF65-F5344CB8AC3E}">
        <p14:creationId xmlns:p14="http://schemas.microsoft.com/office/powerpoint/2010/main" val="2524222714"/>
      </p:ext>
    </p:extLst>
  </p:cSld>
  <p:clrMapOvr>
    <a:masterClrMapping/>
  </p:clrMapOvr>
  <p:transition xmlns:p14="http://schemas.microsoft.com/office/powerpoint/2010/main" spd="slow">
    <p:fade thruBlk="1"/>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1" grpId="0" animBg="1"/>
      <p:bldP spid="12" grpId="0" animBg="1"/>
      <p:bldP spid="13" grpId="0" animBg="1"/>
      <p:bldP spid="14" grpId="0" animBg="1"/>
      <p:bldP spid="15" grpId="0" animBg="1"/>
      <p:bldP spid="1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bwMode="auto">
          <a:xfrm>
            <a:off x="533400" y="30480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kumimoji="0" lang="en-US" sz="3200" b="0" i="0" u="none" strike="noStrike" cap="none" normalizeH="0" baseline="0" dirty="0" smtClean="0">
                <a:ln>
                  <a:noFill/>
                </a:ln>
                <a:solidFill>
                  <a:srgbClr val="292929"/>
                </a:solidFill>
                <a:effectLst/>
                <a:latin typeface="Arial" charset="0"/>
                <a:cs typeface="Arial" charset="0"/>
              </a:rPr>
              <a:t>5</a:t>
            </a:r>
          </a:p>
        </p:txBody>
      </p:sp>
      <p:sp>
        <p:nvSpPr>
          <p:cNvPr id="5" name="Rounded Rectangle 4"/>
          <p:cNvSpPr/>
          <p:nvPr/>
        </p:nvSpPr>
        <p:spPr bwMode="auto">
          <a:xfrm>
            <a:off x="533400" y="132588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8</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6" name="Rounded Rectangle 5"/>
          <p:cNvSpPr/>
          <p:nvPr/>
        </p:nvSpPr>
        <p:spPr bwMode="auto">
          <a:xfrm>
            <a:off x="533400" y="234696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2</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7" name="Rounded Rectangle 6"/>
          <p:cNvSpPr/>
          <p:nvPr/>
        </p:nvSpPr>
        <p:spPr bwMode="auto">
          <a:xfrm>
            <a:off x="533400" y="336804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2</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8" name="Rounded Rectangle 7"/>
          <p:cNvSpPr/>
          <p:nvPr/>
        </p:nvSpPr>
        <p:spPr bwMode="auto">
          <a:xfrm>
            <a:off x="533400" y="438912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3</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9" name="Rounded Rectangle 8"/>
          <p:cNvSpPr/>
          <p:nvPr/>
        </p:nvSpPr>
        <p:spPr bwMode="auto">
          <a:xfrm>
            <a:off x="533400" y="541020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1</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11" name="Rounded Rectangle 10"/>
          <p:cNvSpPr/>
          <p:nvPr/>
        </p:nvSpPr>
        <p:spPr bwMode="auto">
          <a:xfrm>
            <a:off x="2286000" y="30480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kumimoji="0" lang="en-US" sz="3200" b="0" i="0" u="none" strike="noStrike" cap="none" normalizeH="0" baseline="0" dirty="0" smtClean="0">
                <a:ln>
                  <a:noFill/>
                </a:ln>
                <a:solidFill>
                  <a:srgbClr val="292929"/>
                </a:solidFill>
                <a:effectLst/>
                <a:latin typeface="Arial" charset="0"/>
                <a:cs typeface="Arial" charset="0"/>
              </a:rPr>
              <a:t>3</a:t>
            </a:r>
          </a:p>
        </p:txBody>
      </p:sp>
      <p:sp>
        <p:nvSpPr>
          <p:cNvPr id="12" name="Rounded Rectangle 11"/>
          <p:cNvSpPr/>
          <p:nvPr/>
        </p:nvSpPr>
        <p:spPr bwMode="auto">
          <a:xfrm>
            <a:off x="2286000" y="132588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1</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13" name="Rounded Rectangle 12"/>
          <p:cNvSpPr/>
          <p:nvPr/>
        </p:nvSpPr>
        <p:spPr bwMode="auto">
          <a:xfrm>
            <a:off x="2286000" y="234696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2</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14" name="Rounded Rectangle 13"/>
          <p:cNvSpPr/>
          <p:nvPr/>
        </p:nvSpPr>
        <p:spPr bwMode="auto">
          <a:xfrm>
            <a:off x="2286000" y="336804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3</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15" name="Rounded Rectangle 14"/>
          <p:cNvSpPr/>
          <p:nvPr/>
        </p:nvSpPr>
        <p:spPr bwMode="auto">
          <a:xfrm>
            <a:off x="2286000" y="438912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kumimoji="0" lang="en-US" sz="3200" b="0" i="0" u="none" strike="noStrike" cap="none" normalizeH="0" baseline="0" dirty="0" smtClean="0">
                <a:ln>
                  <a:noFill/>
                </a:ln>
                <a:solidFill>
                  <a:srgbClr val="292929"/>
                </a:solidFill>
                <a:effectLst/>
                <a:latin typeface="Arial" charset="0"/>
                <a:cs typeface="Arial" charset="0"/>
              </a:rPr>
              <a:t>5</a:t>
            </a:r>
          </a:p>
        </p:txBody>
      </p:sp>
      <p:sp>
        <p:nvSpPr>
          <p:cNvPr id="16" name="Rounded Rectangle 15"/>
          <p:cNvSpPr/>
          <p:nvPr/>
        </p:nvSpPr>
        <p:spPr bwMode="auto">
          <a:xfrm>
            <a:off x="2286000" y="541020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kumimoji="0" lang="en-US" sz="3200" b="0" i="0" u="none" strike="noStrike" cap="none" normalizeH="0" baseline="0" dirty="0" smtClean="0">
                <a:ln>
                  <a:noFill/>
                </a:ln>
                <a:solidFill>
                  <a:srgbClr val="292929"/>
                </a:solidFill>
                <a:effectLst/>
                <a:latin typeface="Arial" charset="0"/>
                <a:cs typeface="Arial" charset="0"/>
              </a:rPr>
              <a:t>8</a:t>
            </a:r>
          </a:p>
        </p:txBody>
      </p:sp>
      <p:sp>
        <p:nvSpPr>
          <p:cNvPr id="17" name="Oval 16"/>
          <p:cNvSpPr/>
          <p:nvPr/>
        </p:nvSpPr>
        <p:spPr bwMode="auto">
          <a:xfrm>
            <a:off x="990600" y="45720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18" name="Oval 17"/>
          <p:cNvSpPr/>
          <p:nvPr/>
        </p:nvSpPr>
        <p:spPr bwMode="auto">
          <a:xfrm>
            <a:off x="2667000" y="45720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19" name="Oval 18"/>
          <p:cNvSpPr/>
          <p:nvPr/>
        </p:nvSpPr>
        <p:spPr bwMode="auto">
          <a:xfrm>
            <a:off x="990600" y="144780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20" name="Oval 19"/>
          <p:cNvSpPr/>
          <p:nvPr/>
        </p:nvSpPr>
        <p:spPr bwMode="auto">
          <a:xfrm>
            <a:off x="2667000" y="144780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21" name="Oval 20"/>
          <p:cNvSpPr/>
          <p:nvPr/>
        </p:nvSpPr>
        <p:spPr bwMode="auto">
          <a:xfrm>
            <a:off x="990600" y="243840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22" name="Oval 21"/>
          <p:cNvSpPr/>
          <p:nvPr/>
        </p:nvSpPr>
        <p:spPr bwMode="auto">
          <a:xfrm>
            <a:off x="2667000" y="243840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23" name="Oval 22"/>
          <p:cNvSpPr/>
          <p:nvPr/>
        </p:nvSpPr>
        <p:spPr bwMode="auto">
          <a:xfrm>
            <a:off x="990600" y="350520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24" name="Oval 23"/>
          <p:cNvSpPr/>
          <p:nvPr/>
        </p:nvSpPr>
        <p:spPr bwMode="auto">
          <a:xfrm>
            <a:off x="2667000" y="350520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25" name="Oval 24"/>
          <p:cNvSpPr/>
          <p:nvPr/>
        </p:nvSpPr>
        <p:spPr bwMode="auto">
          <a:xfrm>
            <a:off x="990600" y="449580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26" name="Oval 25"/>
          <p:cNvSpPr/>
          <p:nvPr/>
        </p:nvSpPr>
        <p:spPr bwMode="auto">
          <a:xfrm>
            <a:off x="2667000" y="449580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27" name="Oval 26"/>
          <p:cNvSpPr/>
          <p:nvPr/>
        </p:nvSpPr>
        <p:spPr bwMode="auto">
          <a:xfrm>
            <a:off x="990600" y="548640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28" name="Oval 27"/>
          <p:cNvSpPr/>
          <p:nvPr/>
        </p:nvSpPr>
        <p:spPr bwMode="auto">
          <a:xfrm>
            <a:off x="2667000" y="548640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Tree>
    <p:extLst>
      <p:ext uri="{BB962C8B-B14F-4D97-AF65-F5344CB8AC3E}">
        <p14:creationId xmlns:p14="http://schemas.microsoft.com/office/powerpoint/2010/main" val="1435781746"/>
      </p:ext>
    </p:extLst>
  </p:cSld>
  <p:clrMapOvr>
    <a:masterClrMapping/>
  </p:clrMapOvr>
  <p:transition xmlns:p14="http://schemas.microsoft.com/office/powerpoint/2010/main" spd="slow">
    <p:fade thruBlk="1"/>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 0 L 0.60865 0 " pathEditMode="relative" ptsTypes="AA">
                                      <p:cBhvr>
                                        <p:cTn id="6" dur="500" fill="hold"/>
                                        <p:tgtEl>
                                          <p:spTgt spid="4"/>
                                        </p:tgtEl>
                                        <p:attrNameLst>
                                          <p:attrName>ppt_x</p:attrName>
                                          <p:attrName>ppt_y</p:attrName>
                                        </p:attrNameLst>
                                      </p:cBhvr>
                                    </p:animMotion>
                                  </p:childTnLst>
                                </p:cTn>
                              </p:par>
                              <p:par>
                                <p:cTn id="7" presetID="0" presetClass="path" presetSubtype="0" accel="50000" decel="50000" fill="hold" grpId="0" nodeType="withEffect">
                                  <p:stCondLst>
                                    <p:cond delay="0"/>
                                  </p:stCondLst>
                                  <p:childTnLst>
                                    <p:animMotion origin="layout" path="M 0 0 L 0.60865 0 " pathEditMode="relative" ptsTypes="AA">
                                      <p:cBhvr>
                                        <p:cTn id="8" dur="500" fill="hold"/>
                                        <p:tgtEl>
                                          <p:spTgt spid="17"/>
                                        </p:tgtEl>
                                        <p:attrNameLst>
                                          <p:attrName>ppt_x</p:attrName>
                                          <p:attrName>ppt_y</p:attrName>
                                        </p:attrNameLst>
                                      </p:cBhvr>
                                    </p:animMotion>
                                  </p:childTnLst>
                                </p:cTn>
                              </p:par>
                            </p:childTnLst>
                          </p:cTn>
                        </p:par>
                        <p:par>
                          <p:cTn id="9" fill="hold">
                            <p:stCondLst>
                              <p:cond delay="500"/>
                            </p:stCondLst>
                            <p:childTnLst>
                              <p:par>
                                <p:cTn id="10" presetID="0" presetClass="path" presetSubtype="0" accel="50000" decel="50000" fill="hold" grpId="0" nodeType="afterEffect">
                                  <p:stCondLst>
                                    <p:cond delay="0"/>
                                  </p:stCondLst>
                                  <p:childTnLst>
                                    <p:animMotion origin="layout" path="M 0 0 L 0.41688 0 " pathEditMode="relative" ptsTypes="AA">
                                      <p:cBhvr>
                                        <p:cTn id="11" dur="500" fill="hold"/>
                                        <p:tgtEl>
                                          <p:spTgt spid="12"/>
                                        </p:tgtEl>
                                        <p:attrNameLst>
                                          <p:attrName>ppt_x</p:attrName>
                                          <p:attrName>ppt_y</p:attrName>
                                        </p:attrNameLst>
                                      </p:cBhvr>
                                    </p:animMotion>
                                  </p:childTnLst>
                                </p:cTn>
                              </p:par>
                              <p:par>
                                <p:cTn id="12" presetID="0" presetClass="path" presetSubtype="0" accel="50000" decel="50000" fill="hold" grpId="0" nodeType="withEffect">
                                  <p:stCondLst>
                                    <p:cond delay="0"/>
                                  </p:stCondLst>
                                  <p:childTnLst>
                                    <p:animMotion origin="layout" path="M 0 0 L 0.41688 0 " pathEditMode="relative" ptsTypes="AA">
                                      <p:cBhvr>
                                        <p:cTn id="13" dur="500" fill="hold"/>
                                        <p:tgtEl>
                                          <p:spTgt spid="20"/>
                                        </p:tgtEl>
                                        <p:attrNameLst>
                                          <p:attrName>ppt_x</p:attrName>
                                          <p:attrName>ppt_y</p:attrName>
                                        </p:attrNameLst>
                                      </p:cBhvr>
                                    </p:animMotion>
                                  </p:childTnLst>
                                </p:cTn>
                              </p:par>
                            </p:childTnLst>
                          </p:cTn>
                        </p:par>
                        <p:par>
                          <p:cTn id="14" fill="hold">
                            <p:stCondLst>
                              <p:cond delay="1000"/>
                            </p:stCondLst>
                            <p:childTnLst>
                              <p:par>
                                <p:cTn id="15" presetID="0" presetClass="path" presetSubtype="0" accel="50000" decel="50000" fill="hold" grpId="0" nodeType="afterEffect">
                                  <p:stCondLst>
                                    <p:cond delay="0"/>
                                  </p:stCondLst>
                                  <p:childTnLst>
                                    <p:animMotion origin="layout" path="M 0 0 L 0.40855 0 " pathEditMode="relative" ptsTypes="AA">
                                      <p:cBhvr>
                                        <p:cTn id="16" dur="500" fill="hold"/>
                                        <p:tgtEl>
                                          <p:spTgt spid="13"/>
                                        </p:tgtEl>
                                        <p:attrNameLst>
                                          <p:attrName>ppt_x</p:attrName>
                                          <p:attrName>ppt_y</p:attrName>
                                        </p:attrNameLst>
                                      </p:cBhvr>
                                    </p:animMotion>
                                  </p:childTnLst>
                                </p:cTn>
                              </p:par>
                              <p:par>
                                <p:cTn id="17" presetID="0" presetClass="path" presetSubtype="0" accel="50000" decel="50000" fill="hold" grpId="0" nodeType="withEffect">
                                  <p:stCondLst>
                                    <p:cond delay="0"/>
                                  </p:stCondLst>
                                  <p:childTnLst>
                                    <p:animMotion origin="layout" path="M 0 0 L 0.40855 0 " pathEditMode="relative" ptsTypes="AA">
                                      <p:cBhvr>
                                        <p:cTn id="18" dur="500" fill="hold"/>
                                        <p:tgtEl>
                                          <p:spTgt spid="2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2" grpId="0" animBg="1"/>
      <p:bldP spid="13" grpId="0" animBg="1"/>
      <p:bldP spid="17" grpId="0" animBg="1"/>
      <p:bldP spid="20" grpId="0" animBg="1"/>
      <p:bldP spid="22"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bwMode="auto">
          <a:xfrm>
            <a:off x="6781800" y="38100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kumimoji="0" lang="en-US" sz="3200" b="0" i="0" u="none" strike="noStrike" cap="none" normalizeH="0" baseline="0" dirty="0" smtClean="0">
                <a:ln>
                  <a:noFill/>
                </a:ln>
                <a:solidFill>
                  <a:srgbClr val="292929"/>
                </a:solidFill>
                <a:effectLst/>
                <a:latin typeface="Arial" charset="0"/>
                <a:cs typeface="Arial" charset="0"/>
              </a:rPr>
              <a:t>5</a:t>
            </a:r>
          </a:p>
        </p:txBody>
      </p:sp>
      <p:sp>
        <p:nvSpPr>
          <p:cNvPr id="5" name="Rounded Rectangle 4"/>
          <p:cNvSpPr/>
          <p:nvPr/>
        </p:nvSpPr>
        <p:spPr bwMode="auto">
          <a:xfrm>
            <a:off x="533400" y="132588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8</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6" name="Rounded Rectangle 5"/>
          <p:cNvSpPr/>
          <p:nvPr/>
        </p:nvSpPr>
        <p:spPr bwMode="auto">
          <a:xfrm>
            <a:off x="533400" y="234696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2</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7" name="Rounded Rectangle 6"/>
          <p:cNvSpPr/>
          <p:nvPr/>
        </p:nvSpPr>
        <p:spPr bwMode="auto">
          <a:xfrm>
            <a:off x="533400" y="336804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2</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8" name="Rounded Rectangle 7"/>
          <p:cNvSpPr/>
          <p:nvPr/>
        </p:nvSpPr>
        <p:spPr bwMode="auto">
          <a:xfrm>
            <a:off x="533400" y="438912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3</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9" name="Rounded Rectangle 8"/>
          <p:cNvSpPr/>
          <p:nvPr/>
        </p:nvSpPr>
        <p:spPr bwMode="auto">
          <a:xfrm>
            <a:off x="533400" y="541020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1</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11" name="Rounded Rectangle 10"/>
          <p:cNvSpPr/>
          <p:nvPr/>
        </p:nvSpPr>
        <p:spPr bwMode="auto">
          <a:xfrm>
            <a:off x="2286000" y="30480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kumimoji="0" lang="en-US" sz="3200" b="0" i="0" u="none" strike="noStrike" cap="none" normalizeH="0" baseline="0" dirty="0" smtClean="0">
                <a:ln>
                  <a:noFill/>
                </a:ln>
                <a:solidFill>
                  <a:srgbClr val="292929"/>
                </a:solidFill>
                <a:effectLst/>
                <a:latin typeface="Arial" charset="0"/>
                <a:cs typeface="Arial" charset="0"/>
              </a:rPr>
              <a:t>3</a:t>
            </a:r>
          </a:p>
        </p:txBody>
      </p:sp>
      <p:sp>
        <p:nvSpPr>
          <p:cNvPr id="12" name="Rounded Rectangle 11"/>
          <p:cNvSpPr/>
          <p:nvPr/>
        </p:nvSpPr>
        <p:spPr bwMode="auto">
          <a:xfrm>
            <a:off x="6781800" y="134112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1</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13" name="Rounded Rectangle 12"/>
          <p:cNvSpPr/>
          <p:nvPr/>
        </p:nvSpPr>
        <p:spPr bwMode="auto">
          <a:xfrm>
            <a:off x="6781800" y="236220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2</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14" name="Rounded Rectangle 13"/>
          <p:cNvSpPr/>
          <p:nvPr/>
        </p:nvSpPr>
        <p:spPr bwMode="auto">
          <a:xfrm>
            <a:off x="2286000" y="336804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lang="en-US" sz="3200" dirty="0" smtClean="0">
                <a:latin typeface="Arial" charset="0"/>
                <a:cs typeface="Arial" charset="0"/>
              </a:rPr>
              <a:t>3</a:t>
            </a:r>
            <a:endParaRPr kumimoji="0" lang="en-US" sz="3200" b="0" i="0" u="none" strike="noStrike" cap="none" normalizeH="0" baseline="0" dirty="0" smtClean="0">
              <a:ln>
                <a:noFill/>
              </a:ln>
              <a:solidFill>
                <a:srgbClr val="292929"/>
              </a:solidFill>
              <a:effectLst/>
              <a:latin typeface="Arial" charset="0"/>
              <a:cs typeface="Arial" charset="0"/>
            </a:endParaRPr>
          </a:p>
        </p:txBody>
      </p:sp>
      <p:sp>
        <p:nvSpPr>
          <p:cNvPr id="15" name="Rounded Rectangle 14"/>
          <p:cNvSpPr/>
          <p:nvPr/>
        </p:nvSpPr>
        <p:spPr bwMode="auto">
          <a:xfrm>
            <a:off x="2286000" y="438912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kumimoji="0" lang="en-US" sz="3200" b="0" i="0" u="none" strike="noStrike" cap="none" normalizeH="0" baseline="0" dirty="0" smtClean="0">
                <a:ln>
                  <a:noFill/>
                </a:ln>
                <a:solidFill>
                  <a:srgbClr val="292929"/>
                </a:solidFill>
                <a:effectLst/>
                <a:latin typeface="Arial" charset="0"/>
                <a:cs typeface="Arial" charset="0"/>
              </a:rPr>
              <a:t>5</a:t>
            </a:r>
          </a:p>
        </p:txBody>
      </p:sp>
      <p:sp>
        <p:nvSpPr>
          <p:cNvPr id="16" name="Rounded Rectangle 15"/>
          <p:cNvSpPr/>
          <p:nvPr/>
        </p:nvSpPr>
        <p:spPr bwMode="auto">
          <a:xfrm>
            <a:off x="2286000" y="5410200"/>
            <a:ext cx="1447800" cy="838200"/>
          </a:xfrm>
          <a:prstGeom prst="roundRect">
            <a:avLst/>
          </a:prstGeom>
          <a:solidFill>
            <a:srgbClr val="E7D418"/>
          </a:solidFill>
          <a:ln w="9525" cap="flat" cmpd="sng" algn="ctr">
            <a:solidFill>
              <a:srgbClr val="000000"/>
            </a:solidFill>
            <a:prstDash val="solid"/>
            <a:round/>
            <a:headEnd type="none" w="med" len="med"/>
            <a:tailEnd type="none" w="med" len="med"/>
          </a:ln>
          <a:effectLst>
            <a:outerShdw blurRad="50800" dist="50800" dir="2700000">
              <a:srgbClr val="000000">
                <a:alpha val="38000"/>
              </a:srgbClr>
            </a:outerShdw>
          </a:effectLst>
        </p:spPr>
        <p:txBody>
          <a:bodyPr vert="horz" wrap="square" lIns="91440" tIns="45720" rIns="91440" bIns="45720" numCol="1" rtlCol="0" anchor="ctr" anchorCtr="0" compatLnSpc="1">
            <a:prstTxWarp prst="textNoShape">
              <a:avLst/>
            </a:prstTxWarp>
          </a:bodyPr>
          <a:lstStyle/>
          <a:p>
            <a:pPr marL="342900" marR="0" indent="-342900" algn="ctr" defTabSz="914400" rtl="0" eaLnBrk="1" fontAlgn="base" latinLnBrk="0" hangingPunct="1">
              <a:lnSpc>
                <a:spcPct val="100000"/>
              </a:lnSpc>
              <a:spcBef>
                <a:spcPct val="20000"/>
              </a:spcBef>
              <a:spcAft>
                <a:spcPct val="0"/>
              </a:spcAft>
              <a:buClrTx/>
              <a:buSzTx/>
              <a:buNone/>
              <a:tabLst/>
            </a:pPr>
            <a:r>
              <a:rPr kumimoji="0" lang="en-US" sz="3200" b="0" i="0" u="none" strike="noStrike" cap="none" normalizeH="0" baseline="0" dirty="0" smtClean="0">
                <a:ln>
                  <a:noFill/>
                </a:ln>
                <a:solidFill>
                  <a:srgbClr val="292929"/>
                </a:solidFill>
                <a:effectLst/>
                <a:latin typeface="Arial" charset="0"/>
                <a:cs typeface="Arial" charset="0"/>
              </a:rPr>
              <a:t>8</a:t>
            </a:r>
          </a:p>
        </p:txBody>
      </p:sp>
      <p:sp>
        <p:nvSpPr>
          <p:cNvPr id="17" name="Oval 16"/>
          <p:cNvSpPr/>
          <p:nvPr/>
        </p:nvSpPr>
        <p:spPr bwMode="auto">
          <a:xfrm>
            <a:off x="7200900" y="53340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18" name="Oval 17"/>
          <p:cNvSpPr/>
          <p:nvPr/>
        </p:nvSpPr>
        <p:spPr bwMode="auto">
          <a:xfrm>
            <a:off x="2667000" y="45720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19" name="Oval 18"/>
          <p:cNvSpPr/>
          <p:nvPr/>
        </p:nvSpPr>
        <p:spPr bwMode="auto">
          <a:xfrm>
            <a:off x="990600" y="144780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20" name="Oval 19"/>
          <p:cNvSpPr/>
          <p:nvPr/>
        </p:nvSpPr>
        <p:spPr bwMode="auto">
          <a:xfrm>
            <a:off x="7200900" y="146304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21" name="Oval 20"/>
          <p:cNvSpPr/>
          <p:nvPr/>
        </p:nvSpPr>
        <p:spPr bwMode="auto">
          <a:xfrm>
            <a:off x="990600" y="243840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22" name="Oval 21"/>
          <p:cNvSpPr/>
          <p:nvPr/>
        </p:nvSpPr>
        <p:spPr bwMode="auto">
          <a:xfrm>
            <a:off x="7200900" y="245364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23" name="Oval 22"/>
          <p:cNvSpPr/>
          <p:nvPr/>
        </p:nvSpPr>
        <p:spPr bwMode="auto">
          <a:xfrm>
            <a:off x="990600" y="350520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24" name="Oval 23"/>
          <p:cNvSpPr/>
          <p:nvPr/>
        </p:nvSpPr>
        <p:spPr bwMode="auto">
          <a:xfrm>
            <a:off x="2667000" y="350520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25" name="Oval 24"/>
          <p:cNvSpPr/>
          <p:nvPr/>
        </p:nvSpPr>
        <p:spPr bwMode="auto">
          <a:xfrm>
            <a:off x="990600" y="449580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26" name="Oval 25"/>
          <p:cNvSpPr/>
          <p:nvPr/>
        </p:nvSpPr>
        <p:spPr bwMode="auto">
          <a:xfrm>
            <a:off x="2667000" y="449580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27" name="Oval 26"/>
          <p:cNvSpPr/>
          <p:nvPr/>
        </p:nvSpPr>
        <p:spPr bwMode="auto">
          <a:xfrm>
            <a:off x="990600" y="548640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28" name="Oval 27"/>
          <p:cNvSpPr/>
          <p:nvPr/>
        </p:nvSpPr>
        <p:spPr bwMode="auto">
          <a:xfrm>
            <a:off x="2667000" y="5486400"/>
            <a:ext cx="609600" cy="609600"/>
          </a:xfrm>
          <a:prstGeom prst="ellipse">
            <a:avLst/>
          </a:prstGeom>
          <a:solidFill>
            <a:srgbClr val="F15A2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
        <p:nvSpPr>
          <p:cNvPr id="29" name="TextBox 28"/>
          <p:cNvSpPr txBox="1"/>
          <p:nvPr/>
        </p:nvSpPr>
        <p:spPr>
          <a:xfrm>
            <a:off x="6239136" y="3733800"/>
            <a:ext cx="2340855" cy="523220"/>
          </a:xfrm>
          <a:prstGeom prst="rect">
            <a:avLst/>
          </a:prstGeom>
          <a:noFill/>
        </p:spPr>
        <p:txBody>
          <a:bodyPr wrap="none" rtlCol="0">
            <a:spAutoFit/>
          </a:bodyPr>
          <a:lstStyle/>
          <a:p>
            <a:pPr algn="r">
              <a:buNone/>
            </a:pPr>
            <a:r>
              <a:rPr lang="en-US" sz="2800" dirty="0" smtClean="0"/>
              <a:t>Round one: 8</a:t>
            </a:r>
            <a:endParaRPr lang="en-US" sz="2800" dirty="0"/>
          </a:p>
        </p:txBody>
      </p:sp>
      <p:sp>
        <p:nvSpPr>
          <p:cNvPr id="30" name="TextBox 29"/>
          <p:cNvSpPr txBox="1"/>
          <p:nvPr/>
        </p:nvSpPr>
        <p:spPr>
          <a:xfrm>
            <a:off x="6106412" y="4386590"/>
            <a:ext cx="2473579" cy="523220"/>
          </a:xfrm>
          <a:prstGeom prst="rect">
            <a:avLst/>
          </a:prstGeom>
          <a:noFill/>
        </p:spPr>
        <p:txBody>
          <a:bodyPr wrap="none" rtlCol="0">
            <a:spAutoFit/>
          </a:bodyPr>
          <a:lstStyle/>
          <a:p>
            <a:pPr algn="r">
              <a:buNone/>
            </a:pPr>
            <a:r>
              <a:rPr lang="en-US" sz="2800" dirty="0" smtClean="0"/>
              <a:t>Round two: 11</a:t>
            </a:r>
            <a:endParaRPr lang="en-US" sz="2800" dirty="0"/>
          </a:p>
        </p:txBody>
      </p:sp>
      <p:sp>
        <p:nvSpPr>
          <p:cNvPr id="31" name="TextBox 30"/>
          <p:cNvSpPr txBox="1"/>
          <p:nvPr/>
        </p:nvSpPr>
        <p:spPr>
          <a:xfrm>
            <a:off x="6019800" y="5039380"/>
            <a:ext cx="2560191" cy="523220"/>
          </a:xfrm>
          <a:prstGeom prst="rect">
            <a:avLst/>
          </a:prstGeom>
          <a:noFill/>
        </p:spPr>
        <p:txBody>
          <a:bodyPr wrap="none" rtlCol="0">
            <a:spAutoFit/>
          </a:bodyPr>
          <a:lstStyle/>
          <a:p>
            <a:pPr algn="r">
              <a:buNone/>
            </a:pPr>
            <a:r>
              <a:rPr lang="en-US" sz="2800" dirty="0" smtClean="0"/>
              <a:t>Round three: 9</a:t>
            </a:r>
            <a:endParaRPr lang="en-US" sz="2800" dirty="0"/>
          </a:p>
        </p:txBody>
      </p:sp>
      <p:sp>
        <p:nvSpPr>
          <p:cNvPr id="32" name="TextBox 31"/>
          <p:cNvSpPr txBox="1"/>
          <p:nvPr/>
        </p:nvSpPr>
        <p:spPr>
          <a:xfrm>
            <a:off x="6572435" y="5725180"/>
            <a:ext cx="2007556" cy="523220"/>
          </a:xfrm>
          <a:prstGeom prst="rect">
            <a:avLst/>
          </a:prstGeom>
          <a:noFill/>
        </p:spPr>
        <p:txBody>
          <a:bodyPr wrap="none" rtlCol="0">
            <a:spAutoFit/>
          </a:bodyPr>
          <a:lstStyle/>
          <a:p>
            <a:pPr algn="r">
              <a:buNone/>
            </a:pPr>
            <a:r>
              <a:rPr lang="en-US" sz="2800" b="1" dirty="0" smtClean="0"/>
              <a:t>Average: 9</a:t>
            </a:r>
            <a:endParaRPr lang="en-US" sz="2800" b="1" dirty="0"/>
          </a:p>
        </p:txBody>
      </p:sp>
      <p:pic>
        <p:nvPicPr>
          <p:cNvPr id="33" name="Picture 32" descr="16.jpg"/>
          <p:cNvPicPr>
            <a:picLocks noChangeAspect="1"/>
          </p:cNvPicPr>
          <p:nvPr/>
        </p:nvPicPr>
        <p:blipFill>
          <a:blip r:embed="rId3">
            <a:clrChange>
              <a:clrFrom>
                <a:srgbClr val="FFFFFF"/>
              </a:clrFrom>
              <a:clrTo>
                <a:srgbClr val="FFFFFF">
                  <a:alpha val="0"/>
                </a:srgbClr>
              </a:clrTo>
            </a:clrChange>
          </a:blip>
          <a:stretch>
            <a:fillRect/>
          </a:stretch>
        </p:blipFill>
        <p:spPr>
          <a:xfrm>
            <a:off x="1200857" y="0"/>
            <a:ext cx="6742286" cy="6858000"/>
          </a:xfrm>
          <a:prstGeom prst="rect">
            <a:avLst/>
          </a:prstGeom>
        </p:spPr>
      </p:pic>
      <p:sp>
        <p:nvSpPr>
          <p:cNvPr id="34" name="Rounded Rectangle 33"/>
          <p:cNvSpPr/>
          <p:nvPr/>
        </p:nvSpPr>
        <p:spPr bwMode="auto">
          <a:xfrm>
            <a:off x="6324600" y="5715000"/>
            <a:ext cx="2514600" cy="609600"/>
          </a:xfrm>
          <a:prstGeom prst="roundRect">
            <a:avLst/>
          </a:prstGeom>
          <a:noFill/>
          <a:ln w="25400" cap="flat" cmpd="sng" algn="ctr">
            <a:solidFill>
              <a:srgbClr val="F15A2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42900" marR="0" indent="-342900" algn="l" defTabSz="914400" rtl="0" eaLnBrk="1" fontAlgn="base" latinLnBrk="0" hangingPunct="1">
              <a:lnSpc>
                <a:spcPct val="100000"/>
              </a:lnSpc>
              <a:spcBef>
                <a:spcPct val="20000"/>
              </a:spcBef>
              <a:spcAft>
                <a:spcPct val="0"/>
              </a:spcAft>
              <a:buClrTx/>
              <a:buSzTx/>
              <a:buFontTx/>
              <a:buChar char="•"/>
              <a:tabLst/>
            </a:pPr>
            <a:endParaRPr kumimoji="0" lang="en-US" sz="2000" b="0" i="0" u="none" strike="noStrike" cap="none" normalizeH="0" baseline="0" smtClean="0">
              <a:ln>
                <a:noFill/>
              </a:ln>
              <a:solidFill>
                <a:srgbClr val="292929"/>
              </a:solidFill>
              <a:effectLst/>
              <a:latin typeface="Arial" charset="0"/>
              <a:cs typeface="Arial" charset="0"/>
            </a:endParaRPr>
          </a:p>
        </p:txBody>
      </p:sp>
    </p:spTree>
    <p:extLst>
      <p:ext uri="{BB962C8B-B14F-4D97-AF65-F5344CB8AC3E}">
        <p14:creationId xmlns:p14="http://schemas.microsoft.com/office/powerpoint/2010/main" val="2976720849"/>
      </p:ext>
    </p:extLst>
  </p:cSld>
  <p:clrMapOvr>
    <a:masterClrMapping/>
  </p:clrMapOvr>
  <p:transition xmlns:p14="http://schemas.microsoft.com/office/powerpoint/2010/main" spd="slow">
    <p:fade thruBlk="1"/>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hidden"/>
                                      </p:to>
                                    </p:set>
                                  </p:childTnLst>
                                </p:cTn>
                              </p:par>
                            </p:childTnLst>
                          </p:cTn>
                        </p:par>
                        <p:par>
                          <p:cTn id="7" fill="hold">
                            <p:stCondLst>
                              <p:cond delay="0"/>
                            </p:stCondLst>
                            <p:childTnLst>
                              <p:par>
                                <p:cTn id="8" presetID="1" presetClass="exit" presetSubtype="0" fill="hold" grpId="0" nodeType="afterEffect">
                                  <p:stCondLst>
                                    <p:cond delay="0"/>
                                  </p:stCondLst>
                                  <p:childTnLst>
                                    <p:set>
                                      <p:cBhvr>
                                        <p:cTn id="9" dur="1" fill="hold">
                                          <p:stCondLst>
                                            <p:cond delay="0"/>
                                          </p:stCondLst>
                                        </p:cTn>
                                        <p:tgtEl>
                                          <p:spTgt spid="20"/>
                                        </p:tgtEl>
                                        <p:attrNameLst>
                                          <p:attrName>style.visibility</p:attrName>
                                        </p:attrNameLst>
                                      </p:cBhvr>
                                      <p:to>
                                        <p:strVal val="hidden"/>
                                      </p:to>
                                    </p:set>
                                  </p:childTnLst>
                                </p:cTn>
                              </p:par>
                            </p:childTnLst>
                          </p:cTn>
                        </p:par>
                        <p:par>
                          <p:cTn id="10" fill="hold">
                            <p:stCondLst>
                              <p:cond delay="0"/>
                            </p:stCondLst>
                            <p:childTnLst>
                              <p:par>
                                <p:cTn id="11" presetID="1" presetClass="exit" presetSubtype="0" fill="hold" grpId="0" nodeType="afterEffect">
                                  <p:stCondLst>
                                    <p:cond delay="0"/>
                                  </p:stCondLst>
                                  <p:childTnLst>
                                    <p:set>
                                      <p:cBhvr>
                                        <p:cTn id="12" dur="1" fill="hold">
                                          <p:stCondLst>
                                            <p:cond delay="0"/>
                                          </p:stCondLst>
                                        </p:cTn>
                                        <p:tgtEl>
                                          <p:spTgt spid="2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childTnLst>
                          </p:cTn>
                        </p:par>
                        <p:par>
                          <p:cTn id="21" fill="hold">
                            <p:stCondLst>
                              <p:cond delay="0"/>
                            </p:stCondLst>
                            <p:childTnLst>
                              <p:par>
                                <p:cTn id="22" presetID="1" presetClass="entr" presetSubtype="0" fill="hold" grpId="0" nodeType="afterEffect">
                                  <p:stCondLst>
                                    <p:cond delay="0"/>
                                  </p:stCondLst>
                                  <p:childTnLst>
                                    <p:set>
                                      <p:cBhvr>
                                        <p:cTn id="23" dur="1" fill="hold">
                                          <p:stCondLst>
                                            <p:cond delay="0"/>
                                          </p:stCondLst>
                                        </p:cTn>
                                        <p:tgtEl>
                                          <p:spTgt spid="31"/>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32"/>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3"/>
                                        </p:tgtEl>
                                        <p:attrNameLst>
                                          <p:attrName>style.visibility</p:attrName>
                                        </p:attrNameLst>
                                      </p:cBhvr>
                                      <p:to>
                                        <p:strVal val="visible"/>
                                      </p:to>
                                    </p:set>
                                    <p:animEffect transition="in" filter="fade">
                                      <p:cBhvr>
                                        <p:cTn id="32" dur="3000"/>
                                        <p:tgtEl>
                                          <p:spTgt spid="33"/>
                                        </p:tgtEl>
                                      </p:cBhvr>
                                    </p:animEffect>
                                  </p:childTnLst>
                                </p:cTn>
                              </p:par>
                              <p:par>
                                <p:cTn id="33" presetID="1" presetClass="entr" presetSubtype="0" fill="hold" grpId="0" nodeType="withEffect">
                                  <p:stCondLst>
                                    <p:cond delay="0"/>
                                  </p:stCondLst>
                                  <p:childTnLst>
                                    <p:set>
                                      <p:cBhvr>
                                        <p:cTn id="34"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0" grpId="0" animBg="1"/>
      <p:bldP spid="22" grpId="0" animBg="1"/>
      <p:bldP spid="29" grpId="0"/>
      <p:bldP spid="30" grpId="0"/>
      <p:bldP spid="31" grpId="0"/>
      <p:bldP spid="32" grpId="0"/>
      <p:bldP spid="3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Estimate your velocity</a:t>
            </a:r>
            <a:endParaRPr lang="en-US" dirty="0"/>
          </a:p>
        </p:txBody>
      </p:sp>
      <p:sp>
        <p:nvSpPr>
          <p:cNvPr id="4" name="Vertical Text Placeholder 3"/>
          <p:cNvSpPr>
            <a:spLocks noGrp="1"/>
          </p:cNvSpPr>
          <p:nvPr>
            <p:ph type="body" orient="vert" sz="quarter" idx="11"/>
          </p:nvPr>
        </p:nvSpPr>
        <p:spPr/>
        <p:txBody>
          <a:bodyPr/>
          <a:lstStyle/>
          <a:p>
            <a:endParaRPr lang="en-US" dirty="0"/>
          </a:p>
        </p:txBody>
      </p:sp>
      <p:sp>
        <p:nvSpPr>
          <p:cNvPr id="5" name="Content Placeholder 4"/>
          <p:cNvSpPr txBox="1">
            <a:spLocks/>
          </p:cNvSpPr>
          <p:nvPr/>
        </p:nvSpPr>
        <p:spPr>
          <a:xfrm>
            <a:off x="1745672" y="1120578"/>
            <a:ext cx="7124592" cy="5275459"/>
          </a:xfrm>
          <a:prstGeom prst="rect">
            <a:avLst/>
          </a:prstGeom>
        </p:spPr>
        <p:txBody>
          <a:bodyPr/>
          <a:lstStyle>
            <a:lvl1pPr marL="338138" indent="-338138" algn="l" rtl="0" eaLnBrk="1" fontAlgn="base" hangingPunct="1">
              <a:spcBef>
                <a:spcPts val="703"/>
              </a:spcBef>
              <a:spcAft>
                <a:spcPct val="0"/>
              </a:spcAft>
              <a:buClr>
                <a:srgbClr val="7575D1"/>
              </a:buClr>
              <a:buSzPct val="150000"/>
              <a:buFont typeface="Arial" charset="0"/>
              <a:buChar char="•"/>
              <a:defRPr sz="2700">
                <a:solidFill>
                  <a:srgbClr val="292929"/>
                </a:solidFill>
                <a:latin typeface="+mn-lt"/>
                <a:ea typeface="+mn-ea"/>
                <a:cs typeface="+mn-cs"/>
                <a:sym typeface="Arial" charset="0"/>
              </a:defRPr>
            </a:lvl1pPr>
            <a:lvl2pPr marL="495580" indent="-200911" algn="l" rtl="0" eaLnBrk="1" fontAlgn="base" hangingPunct="1">
              <a:spcBef>
                <a:spcPts val="562"/>
              </a:spcBef>
              <a:spcAft>
                <a:spcPct val="0"/>
              </a:spcAft>
              <a:buClr>
                <a:srgbClr val="6B6BCE"/>
              </a:buClr>
              <a:buSzPct val="100000"/>
              <a:buFont typeface="Wingdings" charset="0"/>
              <a:buChar char="§"/>
              <a:defRPr sz="2400">
                <a:solidFill>
                  <a:srgbClr val="292929"/>
                </a:solidFill>
                <a:latin typeface="+mn-lt"/>
                <a:ea typeface="+mn-ea"/>
                <a:cs typeface="+mn-cs"/>
                <a:sym typeface="Arial" charset="0"/>
              </a:defRPr>
            </a:lvl2pPr>
            <a:lvl3pPr marL="776855" indent="-160729" algn="l" rtl="0" eaLnBrk="1" fontAlgn="base" hangingPunct="1">
              <a:spcBef>
                <a:spcPts val="492"/>
              </a:spcBef>
              <a:spcAft>
                <a:spcPct val="0"/>
              </a:spcAft>
              <a:buClr>
                <a:srgbClr val="6B6BCE"/>
              </a:buClr>
              <a:buSzPct val="100000"/>
              <a:buFont typeface="Arial"/>
              <a:buChar char="•"/>
              <a:defRPr sz="2000">
                <a:solidFill>
                  <a:srgbClr val="292929"/>
                </a:solidFill>
                <a:latin typeface="+mn-lt"/>
                <a:ea typeface="+mn-ea"/>
                <a:cs typeface="+mn-cs"/>
                <a:sym typeface="Arial" charset="0"/>
              </a:defRPr>
            </a:lvl3pPr>
            <a:lvl4pPr marL="1098313" indent="-160729" algn="l" rtl="0" eaLnBrk="1" fontAlgn="base" hangingPunct="1">
              <a:spcBef>
                <a:spcPts val="352"/>
              </a:spcBef>
              <a:spcAft>
                <a:spcPct val="0"/>
              </a:spcAft>
              <a:buClr>
                <a:srgbClr val="9C9CDE"/>
              </a:buClr>
              <a:buSzPct val="100000"/>
              <a:buFont typeface="Wingdings" charset="2"/>
              <a:buChar char="§"/>
              <a:defRPr sz="1500">
                <a:solidFill>
                  <a:srgbClr val="292929"/>
                </a:solidFill>
                <a:latin typeface="+mn-lt"/>
                <a:ea typeface="+mn-ea"/>
                <a:cs typeface="+mn-cs"/>
                <a:sym typeface="Arial" charset="0"/>
              </a:defRPr>
            </a:lvl4pPr>
            <a:lvl5pPr marL="1419770" indent="-160729" algn="l" rtl="0" eaLnBrk="1" fontAlgn="base" hangingPunct="1">
              <a:spcBef>
                <a:spcPts val="352"/>
              </a:spcBef>
              <a:spcAft>
                <a:spcPct val="0"/>
              </a:spcAft>
              <a:buClr>
                <a:srgbClr val="9C9CDE"/>
              </a:buClr>
              <a:buSzPct val="100000"/>
              <a:buFont typeface="Arial"/>
              <a:buChar char="•"/>
              <a:defRPr sz="1500">
                <a:solidFill>
                  <a:srgbClr val="292929"/>
                </a:solidFill>
                <a:latin typeface="+mn-lt"/>
                <a:ea typeface="+mn-ea"/>
                <a:cs typeface="+mn-cs"/>
                <a:sym typeface="Arial" charset="0"/>
              </a:defRPr>
            </a:lvl5pPr>
            <a:lvl6pPr marL="1741227" indent="-160729" algn="l" rtl="0" eaLnBrk="1" fontAlgn="base" hangingPunct="1">
              <a:spcBef>
                <a:spcPts val="352"/>
              </a:spcBef>
              <a:spcAft>
                <a:spcPct val="0"/>
              </a:spcAft>
              <a:buClr>
                <a:srgbClr val="9C9CDE"/>
              </a:buClr>
              <a:buSzPct val="100000"/>
              <a:buFont typeface="Wingdings" charset="0"/>
              <a:buChar char="§"/>
              <a:defRPr sz="1500">
                <a:solidFill>
                  <a:srgbClr val="292929"/>
                </a:solidFill>
                <a:latin typeface="+mn-lt"/>
                <a:ea typeface="+mn-ea"/>
                <a:cs typeface="+mn-cs"/>
                <a:sym typeface="Arial" charset="0"/>
              </a:defRPr>
            </a:lvl6pPr>
            <a:lvl7pPr marL="2062684" indent="-160729" algn="l" rtl="0" eaLnBrk="1" fontAlgn="base" hangingPunct="1">
              <a:spcBef>
                <a:spcPts val="352"/>
              </a:spcBef>
              <a:spcAft>
                <a:spcPct val="0"/>
              </a:spcAft>
              <a:buClr>
                <a:srgbClr val="9C9CDE"/>
              </a:buClr>
              <a:buSzPct val="100000"/>
              <a:buFont typeface="Wingdings" charset="0"/>
              <a:buChar char="§"/>
              <a:defRPr sz="1500">
                <a:solidFill>
                  <a:srgbClr val="292929"/>
                </a:solidFill>
                <a:latin typeface="+mn-lt"/>
                <a:ea typeface="+mn-ea"/>
                <a:cs typeface="+mn-cs"/>
                <a:sym typeface="Arial" charset="0"/>
              </a:defRPr>
            </a:lvl7pPr>
            <a:lvl8pPr marL="2384142" indent="-160729" algn="l" rtl="0" eaLnBrk="1" fontAlgn="base" hangingPunct="1">
              <a:spcBef>
                <a:spcPts val="352"/>
              </a:spcBef>
              <a:spcAft>
                <a:spcPct val="0"/>
              </a:spcAft>
              <a:buClr>
                <a:srgbClr val="9C9CDE"/>
              </a:buClr>
              <a:buSzPct val="100000"/>
              <a:buFont typeface="Wingdings" charset="0"/>
              <a:buChar char="§"/>
              <a:defRPr sz="1500">
                <a:solidFill>
                  <a:srgbClr val="292929"/>
                </a:solidFill>
                <a:latin typeface="+mn-lt"/>
                <a:ea typeface="+mn-ea"/>
                <a:cs typeface="+mn-cs"/>
                <a:sym typeface="Arial" charset="0"/>
              </a:defRPr>
            </a:lvl8pPr>
            <a:lvl9pPr marL="2705599" indent="-160729" algn="l" rtl="0" eaLnBrk="1" fontAlgn="base" hangingPunct="1">
              <a:spcBef>
                <a:spcPts val="352"/>
              </a:spcBef>
              <a:spcAft>
                <a:spcPct val="0"/>
              </a:spcAft>
              <a:buClr>
                <a:srgbClr val="9C9CDE"/>
              </a:buClr>
              <a:buSzPct val="100000"/>
              <a:buFont typeface="Wingdings" charset="0"/>
              <a:buChar char="§"/>
              <a:defRPr sz="1500">
                <a:solidFill>
                  <a:srgbClr val="292929"/>
                </a:solidFill>
                <a:latin typeface="+mn-lt"/>
                <a:ea typeface="+mn-ea"/>
                <a:cs typeface="+mn-cs"/>
                <a:sym typeface="Arial" charset="0"/>
              </a:defRPr>
            </a:lvl9pPr>
          </a:lstStyle>
          <a:p>
            <a:endParaRPr lang="en-US" dirty="0" smtClean="0"/>
          </a:p>
          <a:p>
            <a:r>
              <a:rPr lang="en-US" dirty="0" smtClean="0"/>
              <a:t>Get back into your groups</a:t>
            </a:r>
          </a:p>
          <a:p>
            <a:r>
              <a:rPr lang="en-US" dirty="0" smtClean="0"/>
              <a:t>Use the estimates you developed a few minutes ago</a:t>
            </a:r>
          </a:p>
          <a:p>
            <a:r>
              <a:rPr lang="en-US" dirty="0" smtClean="0"/>
              <a:t>How many stories could you complete in a single iteration?</a:t>
            </a:r>
          </a:p>
          <a:p>
            <a:pPr marL="0" indent="0">
              <a:buNone/>
            </a:pPr>
            <a:endParaRPr lang="en-US" dirty="0"/>
          </a:p>
        </p:txBody>
      </p:sp>
    </p:spTree>
    <p:extLst>
      <p:ext uri="{BB962C8B-B14F-4D97-AF65-F5344CB8AC3E}">
        <p14:creationId xmlns:p14="http://schemas.microsoft.com/office/powerpoint/2010/main" val="3357302315"/>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How Many Pairs?</a:t>
            </a:r>
            <a:endParaRPr lang="en-US" dirty="0"/>
          </a:p>
        </p:txBody>
      </p:sp>
      <p:sp>
        <p:nvSpPr>
          <p:cNvPr id="6" name="Content Placeholder 5"/>
          <p:cNvSpPr>
            <a:spLocks noGrp="1"/>
          </p:cNvSpPr>
          <p:nvPr>
            <p:ph idx="1"/>
          </p:nvPr>
        </p:nvSpPr>
        <p:spPr/>
        <p:txBody>
          <a:bodyPr/>
          <a:lstStyle/>
          <a:p>
            <a:r>
              <a:rPr lang="en-US" sz="2800" dirty="0" smtClean="0"/>
              <a:t>Unfortunately this is often more art than science</a:t>
            </a:r>
          </a:p>
          <a:p>
            <a:r>
              <a:rPr lang="en-US" sz="2800" dirty="0" smtClean="0"/>
              <a:t>But, it will probably be influenced by:</a:t>
            </a:r>
          </a:p>
          <a:p>
            <a:pPr lvl="2"/>
            <a:r>
              <a:rPr lang="en-US" dirty="0" smtClean="0"/>
              <a:t>Availability</a:t>
            </a:r>
          </a:p>
          <a:p>
            <a:pPr lvl="2"/>
            <a:r>
              <a:rPr lang="en-US" dirty="0" smtClean="0"/>
              <a:t>How many different feature sets/subsystems there are</a:t>
            </a:r>
          </a:p>
          <a:p>
            <a:pPr lvl="2"/>
            <a:r>
              <a:rPr lang="en-US" dirty="0" smtClean="0"/>
              <a:t>How many points in the total</a:t>
            </a:r>
          </a:p>
          <a:p>
            <a:pPr lvl="2"/>
            <a:r>
              <a:rPr lang="en-US" dirty="0" smtClean="0"/>
              <a:t>Gut feel – “too many cooks in the kitchen”</a:t>
            </a:r>
          </a:p>
          <a:p>
            <a:endParaRPr lang="en-US" dirty="0"/>
          </a:p>
        </p:txBody>
      </p:sp>
      <p:pic>
        <p:nvPicPr>
          <p:cNvPr id="5" name="Picture 4"/>
          <p:cNvPicPr>
            <a:picLocks noChangeAspect="1"/>
          </p:cNvPicPr>
          <p:nvPr/>
        </p:nvPicPr>
        <p:blipFill>
          <a:blip r:embed="rId3"/>
          <a:stretch>
            <a:fillRect/>
          </a:stretch>
        </p:blipFill>
        <p:spPr>
          <a:xfrm>
            <a:off x="5796136" y="4634810"/>
            <a:ext cx="3347864" cy="2223190"/>
          </a:xfrm>
          <a:prstGeom prst="rect">
            <a:avLst/>
          </a:prstGeom>
        </p:spPr>
      </p:pic>
    </p:spTree>
    <p:extLst>
      <p:ext uri="{BB962C8B-B14F-4D97-AF65-F5344CB8AC3E}">
        <p14:creationId xmlns:p14="http://schemas.microsoft.com/office/powerpoint/2010/main" val="381738713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 calcmode="lin" valueType="num">
                                      <p:cBhvr additive="base">
                                        <p:cTn id="13"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 calcmode="lin" valueType="num">
                                      <p:cBhvr additive="base">
                                        <p:cTn id="17"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6">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6">
                                            <p:txEl>
                                              <p:pRg st="3" end="3"/>
                                            </p:txEl>
                                          </p:spTgt>
                                        </p:tgtEl>
                                        <p:attrNameLst>
                                          <p:attrName>style.visibility</p:attrName>
                                        </p:attrNameLst>
                                      </p:cBhvr>
                                      <p:to>
                                        <p:strVal val="visible"/>
                                      </p:to>
                                    </p:set>
                                    <p:anim calcmode="lin" valueType="num">
                                      <p:cBhvr additive="base">
                                        <p:cTn id="21"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6">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 calcmode="lin" valueType="num">
                                      <p:cBhvr additive="base">
                                        <p:cTn id="25"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6">
                                            <p:txEl>
                                              <p:pRg st="4" end="4"/>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6">
                                            <p:txEl>
                                              <p:pRg st="5" end="5"/>
                                            </p:txEl>
                                          </p:spTgt>
                                        </p:tgtEl>
                                        <p:attrNameLst>
                                          <p:attrName>style.visibility</p:attrName>
                                        </p:attrNameLst>
                                      </p:cBhvr>
                                      <p:to>
                                        <p:strVal val="visible"/>
                                      </p:to>
                                    </p:set>
                                    <p:anim calcmode="lin" valueType="num">
                                      <p:cBhvr additive="base">
                                        <p:cTn id="29"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6">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dissolve">
                                      <p:cBhvr>
                                        <p:cTn id="3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How long?</a:t>
            </a:r>
            <a:endParaRPr lang="en-US" dirty="0"/>
          </a:p>
        </p:txBody>
      </p:sp>
    </p:spTree>
    <p:extLst>
      <p:ext uri="{BB962C8B-B14F-4D97-AF65-F5344CB8AC3E}">
        <p14:creationId xmlns:p14="http://schemas.microsoft.com/office/powerpoint/2010/main" val="426118318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r>
              <a:rPr lang="en-US" smtClean="0"/>
              <a:t>How many iterations?</a:t>
            </a:r>
            <a:endParaRPr lang="en-US" dirty="0"/>
          </a:p>
        </p:txBody>
      </p:sp>
      <p:grpSp>
        <p:nvGrpSpPr>
          <p:cNvPr id="8" name="Group 7"/>
          <p:cNvGrpSpPr/>
          <p:nvPr/>
        </p:nvGrpSpPr>
        <p:grpSpPr>
          <a:xfrm>
            <a:off x="152400" y="1730680"/>
            <a:ext cx="8938688" cy="3972315"/>
            <a:chOff x="152400" y="1730680"/>
            <a:chExt cx="8938688" cy="3972315"/>
          </a:xfrm>
        </p:grpSpPr>
        <p:grpSp>
          <p:nvGrpSpPr>
            <p:cNvPr id="2" name="Group 7"/>
            <p:cNvGrpSpPr>
              <a:grpSpLocks/>
            </p:cNvGrpSpPr>
            <p:nvPr/>
          </p:nvGrpSpPr>
          <p:grpSpPr bwMode="auto">
            <a:xfrm>
              <a:off x="381000" y="1778305"/>
              <a:ext cx="1143000" cy="538163"/>
              <a:chOff x="381000" y="1752600"/>
              <a:chExt cx="1143000" cy="537865"/>
            </a:xfrm>
          </p:grpSpPr>
          <p:sp>
            <p:nvSpPr>
              <p:cNvPr id="38947" name="Rectangle 5"/>
              <p:cNvSpPr>
                <a:spLocks noChangeArrowheads="1"/>
              </p:cNvSpPr>
              <p:nvPr/>
            </p:nvSpPr>
            <p:spPr bwMode="auto">
              <a:xfrm>
                <a:off x="457200" y="1752600"/>
                <a:ext cx="1066800" cy="533400"/>
              </a:xfrm>
              <a:prstGeom prst="rect">
                <a:avLst/>
              </a:prstGeom>
              <a:solidFill>
                <a:srgbClr val="FFFF99"/>
              </a:solidFill>
              <a:ln w="12700">
                <a:solidFill>
                  <a:schemeClr val="tx1"/>
                </a:solidFill>
                <a:round/>
                <a:headEnd/>
                <a:tailEnd/>
              </a:ln>
            </p:spPr>
            <p:txBody>
              <a:bodyPr wrap="none" anchor="ctr">
                <a:prstTxWarp prst="textNoShape">
                  <a:avLst/>
                </a:prstTxWarp>
              </a:bodyPr>
              <a:lstStyle/>
              <a:p>
                <a:pPr>
                  <a:buNone/>
                </a:pPr>
                <a:endParaRPr lang="en-US"/>
              </a:p>
            </p:txBody>
          </p:sp>
          <p:sp>
            <p:nvSpPr>
              <p:cNvPr id="38948" name="TextBox 6"/>
              <p:cNvSpPr txBox="1">
                <a:spLocks noChangeArrowheads="1"/>
              </p:cNvSpPr>
              <p:nvPr/>
            </p:nvSpPr>
            <p:spPr bwMode="auto">
              <a:xfrm>
                <a:off x="381000" y="1828800"/>
                <a:ext cx="1066800" cy="461665"/>
              </a:xfrm>
              <a:prstGeom prst="rect">
                <a:avLst/>
              </a:prstGeom>
              <a:noFill/>
              <a:ln w="9525">
                <a:noFill/>
                <a:miter lim="800000"/>
                <a:headEnd/>
                <a:tailEnd/>
              </a:ln>
            </p:spPr>
            <p:txBody>
              <a:bodyPr>
                <a:prstTxWarp prst="textNoShape">
                  <a:avLst/>
                </a:prstTxWarp>
                <a:spAutoFit/>
              </a:bodyPr>
              <a:lstStyle/>
              <a:p>
                <a:pPr>
                  <a:buNone/>
                </a:pPr>
                <a:r>
                  <a:rPr lang="en-US" sz="800"/>
                  <a:t>As a user I need to blah blah so that blah</a:t>
                </a:r>
              </a:p>
            </p:txBody>
          </p:sp>
        </p:grpSp>
        <p:grpSp>
          <p:nvGrpSpPr>
            <p:cNvPr id="3" name="Group 9"/>
            <p:cNvGrpSpPr>
              <a:grpSpLocks/>
            </p:cNvGrpSpPr>
            <p:nvPr/>
          </p:nvGrpSpPr>
          <p:grpSpPr bwMode="auto">
            <a:xfrm>
              <a:off x="609600" y="2095805"/>
              <a:ext cx="1143000" cy="538163"/>
              <a:chOff x="381000" y="1752600"/>
              <a:chExt cx="1143000" cy="537865"/>
            </a:xfrm>
          </p:grpSpPr>
          <p:sp>
            <p:nvSpPr>
              <p:cNvPr id="38945" name="Rectangle 10"/>
              <p:cNvSpPr>
                <a:spLocks noChangeArrowheads="1"/>
              </p:cNvSpPr>
              <p:nvPr/>
            </p:nvSpPr>
            <p:spPr bwMode="auto">
              <a:xfrm>
                <a:off x="457200" y="1752600"/>
                <a:ext cx="1066800" cy="533400"/>
              </a:xfrm>
              <a:prstGeom prst="rect">
                <a:avLst/>
              </a:prstGeom>
              <a:solidFill>
                <a:srgbClr val="FFFF99"/>
              </a:solidFill>
              <a:ln w="12700">
                <a:solidFill>
                  <a:schemeClr val="tx1"/>
                </a:solidFill>
                <a:round/>
                <a:headEnd/>
                <a:tailEnd/>
              </a:ln>
            </p:spPr>
            <p:txBody>
              <a:bodyPr wrap="none" anchor="ctr">
                <a:prstTxWarp prst="textNoShape">
                  <a:avLst/>
                </a:prstTxWarp>
              </a:bodyPr>
              <a:lstStyle/>
              <a:p>
                <a:pPr>
                  <a:buNone/>
                </a:pPr>
                <a:endParaRPr lang="en-US"/>
              </a:p>
            </p:txBody>
          </p:sp>
          <p:sp>
            <p:nvSpPr>
              <p:cNvPr id="38946" name="TextBox 11"/>
              <p:cNvSpPr txBox="1">
                <a:spLocks noChangeArrowheads="1"/>
              </p:cNvSpPr>
              <p:nvPr/>
            </p:nvSpPr>
            <p:spPr bwMode="auto">
              <a:xfrm>
                <a:off x="381000" y="1828800"/>
                <a:ext cx="1066800" cy="461665"/>
              </a:xfrm>
              <a:prstGeom prst="rect">
                <a:avLst/>
              </a:prstGeom>
              <a:noFill/>
              <a:ln w="9525">
                <a:noFill/>
                <a:miter lim="800000"/>
                <a:headEnd/>
                <a:tailEnd/>
              </a:ln>
            </p:spPr>
            <p:txBody>
              <a:bodyPr>
                <a:prstTxWarp prst="textNoShape">
                  <a:avLst/>
                </a:prstTxWarp>
                <a:spAutoFit/>
              </a:bodyPr>
              <a:lstStyle/>
              <a:p>
                <a:pPr>
                  <a:buNone/>
                </a:pPr>
                <a:r>
                  <a:rPr lang="en-US" sz="800"/>
                  <a:t>As a user I need to blah blah so that blah</a:t>
                </a:r>
              </a:p>
            </p:txBody>
          </p:sp>
        </p:grpSp>
        <p:grpSp>
          <p:nvGrpSpPr>
            <p:cNvPr id="4" name="Group 12"/>
            <p:cNvGrpSpPr>
              <a:grpSpLocks/>
            </p:cNvGrpSpPr>
            <p:nvPr/>
          </p:nvGrpSpPr>
          <p:grpSpPr bwMode="auto">
            <a:xfrm>
              <a:off x="914400" y="2397430"/>
              <a:ext cx="1143000" cy="536575"/>
              <a:chOff x="381000" y="1752600"/>
              <a:chExt cx="1143000" cy="537865"/>
            </a:xfrm>
          </p:grpSpPr>
          <p:sp>
            <p:nvSpPr>
              <p:cNvPr id="38943" name="Rectangle 13"/>
              <p:cNvSpPr>
                <a:spLocks noChangeArrowheads="1"/>
              </p:cNvSpPr>
              <p:nvPr/>
            </p:nvSpPr>
            <p:spPr bwMode="auto">
              <a:xfrm>
                <a:off x="457200" y="1752600"/>
                <a:ext cx="1066800" cy="533400"/>
              </a:xfrm>
              <a:prstGeom prst="rect">
                <a:avLst/>
              </a:prstGeom>
              <a:solidFill>
                <a:srgbClr val="FFFF99"/>
              </a:solidFill>
              <a:ln w="12700">
                <a:solidFill>
                  <a:schemeClr val="tx1"/>
                </a:solidFill>
                <a:round/>
                <a:headEnd/>
                <a:tailEnd/>
              </a:ln>
            </p:spPr>
            <p:txBody>
              <a:bodyPr wrap="none" anchor="ctr">
                <a:prstTxWarp prst="textNoShape">
                  <a:avLst/>
                </a:prstTxWarp>
              </a:bodyPr>
              <a:lstStyle/>
              <a:p>
                <a:pPr>
                  <a:buNone/>
                </a:pPr>
                <a:endParaRPr lang="en-US"/>
              </a:p>
            </p:txBody>
          </p:sp>
          <p:sp>
            <p:nvSpPr>
              <p:cNvPr id="38944" name="TextBox 14"/>
              <p:cNvSpPr txBox="1">
                <a:spLocks noChangeArrowheads="1"/>
              </p:cNvSpPr>
              <p:nvPr/>
            </p:nvSpPr>
            <p:spPr bwMode="auto">
              <a:xfrm>
                <a:off x="381000" y="1828800"/>
                <a:ext cx="1066800" cy="461665"/>
              </a:xfrm>
              <a:prstGeom prst="rect">
                <a:avLst/>
              </a:prstGeom>
              <a:noFill/>
              <a:ln w="9525">
                <a:noFill/>
                <a:miter lim="800000"/>
                <a:headEnd/>
                <a:tailEnd/>
              </a:ln>
            </p:spPr>
            <p:txBody>
              <a:bodyPr>
                <a:prstTxWarp prst="textNoShape">
                  <a:avLst/>
                </a:prstTxWarp>
                <a:spAutoFit/>
              </a:bodyPr>
              <a:lstStyle/>
              <a:p>
                <a:pPr>
                  <a:buNone/>
                </a:pPr>
                <a:r>
                  <a:rPr lang="en-US" sz="800"/>
                  <a:t>As a user I need to blah blah so that blah</a:t>
                </a:r>
              </a:p>
            </p:txBody>
          </p:sp>
        </p:grpSp>
        <p:grpSp>
          <p:nvGrpSpPr>
            <p:cNvPr id="5" name="Group 15"/>
            <p:cNvGrpSpPr>
              <a:grpSpLocks/>
            </p:cNvGrpSpPr>
            <p:nvPr/>
          </p:nvGrpSpPr>
          <p:grpSpPr bwMode="auto">
            <a:xfrm>
              <a:off x="1219200" y="2697468"/>
              <a:ext cx="1143000" cy="538162"/>
              <a:chOff x="381000" y="1752600"/>
              <a:chExt cx="1143000" cy="537865"/>
            </a:xfrm>
          </p:grpSpPr>
          <p:sp>
            <p:nvSpPr>
              <p:cNvPr id="38941" name="Rectangle 16"/>
              <p:cNvSpPr>
                <a:spLocks noChangeArrowheads="1"/>
              </p:cNvSpPr>
              <p:nvPr/>
            </p:nvSpPr>
            <p:spPr bwMode="auto">
              <a:xfrm>
                <a:off x="457200" y="1752600"/>
                <a:ext cx="1066800" cy="533400"/>
              </a:xfrm>
              <a:prstGeom prst="rect">
                <a:avLst/>
              </a:prstGeom>
              <a:solidFill>
                <a:srgbClr val="FFFF99"/>
              </a:solidFill>
              <a:ln w="12700">
                <a:solidFill>
                  <a:schemeClr val="tx1"/>
                </a:solidFill>
                <a:round/>
                <a:headEnd/>
                <a:tailEnd/>
              </a:ln>
            </p:spPr>
            <p:txBody>
              <a:bodyPr wrap="none" anchor="ctr">
                <a:prstTxWarp prst="textNoShape">
                  <a:avLst/>
                </a:prstTxWarp>
              </a:bodyPr>
              <a:lstStyle/>
              <a:p>
                <a:pPr>
                  <a:buNone/>
                </a:pPr>
                <a:endParaRPr lang="en-US"/>
              </a:p>
            </p:txBody>
          </p:sp>
          <p:sp>
            <p:nvSpPr>
              <p:cNvPr id="38942" name="TextBox 17"/>
              <p:cNvSpPr txBox="1">
                <a:spLocks noChangeArrowheads="1"/>
              </p:cNvSpPr>
              <p:nvPr/>
            </p:nvSpPr>
            <p:spPr bwMode="auto">
              <a:xfrm>
                <a:off x="381000" y="1828800"/>
                <a:ext cx="1066800" cy="461665"/>
              </a:xfrm>
              <a:prstGeom prst="rect">
                <a:avLst/>
              </a:prstGeom>
              <a:noFill/>
              <a:ln w="9525">
                <a:noFill/>
                <a:miter lim="800000"/>
                <a:headEnd/>
                <a:tailEnd/>
              </a:ln>
            </p:spPr>
            <p:txBody>
              <a:bodyPr>
                <a:prstTxWarp prst="textNoShape">
                  <a:avLst/>
                </a:prstTxWarp>
                <a:spAutoFit/>
              </a:bodyPr>
              <a:lstStyle/>
              <a:p>
                <a:pPr>
                  <a:buNone/>
                </a:pPr>
                <a:r>
                  <a:rPr lang="en-US" sz="800"/>
                  <a:t>As a user I need to blah blah so that blah</a:t>
                </a:r>
              </a:p>
            </p:txBody>
          </p:sp>
        </p:grpSp>
        <p:grpSp>
          <p:nvGrpSpPr>
            <p:cNvPr id="6" name="Group 18"/>
            <p:cNvGrpSpPr>
              <a:grpSpLocks/>
            </p:cNvGrpSpPr>
            <p:nvPr/>
          </p:nvGrpSpPr>
          <p:grpSpPr bwMode="auto">
            <a:xfrm>
              <a:off x="1524000" y="2997505"/>
              <a:ext cx="1143000" cy="538163"/>
              <a:chOff x="381000" y="1752600"/>
              <a:chExt cx="1143000" cy="537865"/>
            </a:xfrm>
          </p:grpSpPr>
          <p:sp>
            <p:nvSpPr>
              <p:cNvPr id="38939" name="Rectangle 19"/>
              <p:cNvSpPr>
                <a:spLocks noChangeArrowheads="1"/>
              </p:cNvSpPr>
              <p:nvPr/>
            </p:nvSpPr>
            <p:spPr bwMode="auto">
              <a:xfrm>
                <a:off x="457200" y="1752600"/>
                <a:ext cx="1066800" cy="533400"/>
              </a:xfrm>
              <a:prstGeom prst="rect">
                <a:avLst/>
              </a:prstGeom>
              <a:solidFill>
                <a:srgbClr val="FFFF99"/>
              </a:solidFill>
              <a:ln w="12700">
                <a:solidFill>
                  <a:schemeClr val="tx1"/>
                </a:solidFill>
                <a:round/>
                <a:headEnd/>
                <a:tailEnd/>
              </a:ln>
            </p:spPr>
            <p:txBody>
              <a:bodyPr wrap="none" anchor="ctr">
                <a:prstTxWarp prst="textNoShape">
                  <a:avLst/>
                </a:prstTxWarp>
              </a:bodyPr>
              <a:lstStyle/>
              <a:p>
                <a:pPr>
                  <a:buNone/>
                </a:pPr>
                <a:endParaRPr lang="en-US"/>
              </a:p>
            </p:txBody>
          </p:sp>
          <p:sp>
            <p:nvSpPr>
              <p:cNvPr id="38940" name="TextBox 20"/>
              <p:cNvSpPr txBox="1">
                <a:spLocks noChangeArrowheads="1"/>
              </p:cNvSpPr>
              <p:nvPr/>
            </p:nvSpPr>
            <p:spPr bwMode="auto">
              <a:xfrm>
                <a:off x="381000" y="1828800"/>
                <a:ext cx="1066800" cy="461665"/>
              </a:xfrm>
              <a:prstGeom prst="rect">
                <a:avLst/>
              </a:prstGeom>
              <a:noFill/>
              <a:ln w="9525">
                <a:noFill/>
                <a:miter lim="800000"/>
                <a:headEnd/>
                <a:tailEnd/>
              </a:ln>
            </p:spPr>
            <p:txBody>
              <a:bodyPr>
                <a:prstTxWarp prst="textNoShape">
                  <a:avLst/>
                </a:prstTxWarp>
                <a:spAutoFit/>
              </a:bodyPr>
              <a:lstStyle/>
              <a:p>
                <a:pPr>
                  <a:buNone/>
                </a:pPr>
                <a:r>
                  <a:rPr lang="en-US" sz="800"/>
                  <a:t>As a user I need to blah blah so that blah</a:t>
                </a:r>
              </a:p>
            </p:txBody>
          </p:sp>
        </p:grpSp>
        <p:grpSp>
          <p:nvGrpSpPr>
            <p:cNvPr id="7" name="Group 21"/>
            <p:cNvGrpSpPr>
              <a:grpSpLocks/>
            </p:cNvGrpSpPr>
            <p:nvPr/>
          </p:nvGrpSpPr>
          <p:grpSpPr bwMode="auto">
            <a:xfrm>
              <a:off x="1828800" y="3297543"/>
              <a:ext cx="1143000" cy="538162"/>
              <a:chOff x="381000" y="1752600"/>
              <a:chExt cx="1143000" cy="537865"/>
            </a:xfrm>
          </p:grpSpPr>
          <p:sp>
            <p:nvSpPr>
              <p:cNvPr id="38937" name="Rectangle 22"/>
              <p:cNvSpPr>
                <a:spLocks noChangeArrowheads="1"/>
              </p:cNvSpPr>
              <p:nvPr/>
            </p:nvSpPr>
            <p:spPr bwMode="auto">
              <a:xfrm>
                <a:off x="457200" y="1752600"/>
                <a:ext cx="1066800" cy="533400"/>
              </a:xfrm>
              <a:prstGeom prst="rect">
                <a:avLst/>
              </a:prstGeom>
              <a:solidFill>
                <a:srgbClr val="FFFF99"/>
              </a:solidFill>
              <a:ln w="12700">
                <a:solidFill>
                  <a:schemeClr val="tx1"/>
                </a:solidFill>
                <a:round/>
                <a:headEnd/>
                <a:tailEnd/>
              </a:ln>
            </p:spPr>
            <p:txBody>
              <a:bodyPr wrap="none" anchor="ctr">
                <a:prstTxWarp prst="textNoShape">
                  <a:avLst/>
                </a:prstTxWarp>
              </a:bodyPr>
              <a:lstStyle/>
              <a:p>
                <a:pPr>
                  <a:buNone/>
                </a:pPr>
                <a:endParaRPr lang="en-US"/>
              </a:p>
            </p:txBody>
          </p:sp>
          <p:sp>
            <p:nvSpPr>
              <p:cNvPr id="38938" name="TextBox 23"/>
              <p:cNvSpPr txBox="1">
                <a:spLocks noChangeArrowheads="1"/>
              </p:cNvSpPr>
              <p:nvPr/>
            </p:nvSpPr>
            <p:spPr bwMode="auto">
              <a:xfrm>
                <a:off x="381000" y="1828800"/>
                <a:ext cx="1066800" cy="461665"/>
              </a:xfrm>
              <a:prstGeom prst="rect">
                <a:avLst/>
              </a:prstGeom>
              <a:noFill/>
              <a:ln w="9525">
                <a:noFill/>
                <a:miter lim="800000"/>
                <a:headEnd/>
                <a:tailEnd/>
              </a:ln>
            </p:spPr>
            <p:txBody>
              <a:bodyPr>
                <a:prstTxWarp prst="textNoShape">
                  <a:avLst/>
                </a:prstTxWarp>
                <a:spAutoFit/>
              </a:bodyPr>
              <a:lstStyle/>
              <a:p>
                <a:pPr>
                  <a:buNone/>
                </a:pPr>
                <a:r>
                  <a:rPr lang="en-US" sz="800"/>
                  <a:t>As a user I need to blah blah so that blah</a:t>
                </a:r>
              </a:p>
            </p:txBody>
          </p:sp>
        </p:grpSp>
        <p:sp>
          <p:nvSpPr>
            <p:cNvPr id="25" name="Content Placeholder 2"/>
            <p:cNvSpPr txBox="1">
              <a:spLocks/>
            </p:cNvSpPr>
            <p:nvPr/>
          </p:nvSpPr>
          <p:spPr bwMode="auto">
            <a:xfrm>
              <a:off x="152400" y="3530905"/>
              <a:ext cx="1981200" cy="609600"/>
            </a:xfrm>
            <a:prstGeom prst="rect">
              <a:avLst/>
            </a:prstGeom>
            <a:noFill/>
            <a:ln w="9525">
              <a:noFill/>
              <a:miter lim="800000"/>
              <a:headEnd/>
              <a:tailEnd/>
            </a:ln>
          </p:spPr>
          <p:txBody>
            <a:bodyPr>
              <a:prstTxWarp prst="textNoShape">
                <a:avLst/>
              </a:prstTxWarp>
            </a:bodyPr>
            <a:lstStyle/>
            <a:p>
              <a:pPr defTabSz="457200" eaLnBrk="0" hangingPunct="0">
                <a:spcBef>
                  <a:spcPct val="20000"/>
                </a:spcBef>
                <a:buNone/>
              </a:pPr>
              <a:r>
                <a:rPr lang="en-US" sz="2400" b="1">
                  <a:solidFill>
                    <a:srgbClr val="00B0F0"/>
                  </a:solidFill>
                  <a:latin typeface="Calibri" charset="0"/>
                </a:rPr>
                <a:t>User Stories</a:t>
              </a:r>
            </a:p>
          </p:txBody>
        </p:sp>
        <p:sp>
          <p:nvSpPr>
            <p:cNvPr id="26" name="TextBox 25"/>
            <p:cNvSpPr txBox="1">
              <a:spLocks noChangeArrowheads="1"/>
            </p:cNvSpPr>
            <p:nvPr/>
          </p:nvSpPr>
          <p:spPr bwMode="auto">
            <a:xfrm>
              <a:off x="1295400" y="1730680"/>
              <a:ext cx="457200" cy="276225"/>
            </a:xfrm>
            <a:prstGeom prst="rect">
              <a:avLst/>
            </a:prstGeom>
            <a:noFill/>
            <a:ln w="9525">
              <a:noFill/>
              <a:miter lim="800000"/>
              <a:headEnd/>
              <a:tailEnd/>
            </a:ln>
          </p:spPr>
          <p:txBody>
            <a:bodyPr>
              <a:prstTxWarp prst="textNoShape">
                <a:avLst/>
              </a:prstTxWarp>
              <a:spAutoFit/>
            </a:bodyPr>
            <a:lstStyle/>
            <a:p>
              <a:pPr>
                <a:buNone/>
              </a:pPr>
              <a:r>
                <a:rPr lang="en-US" sz="1200" b="1">
                  <a:solidFill>
                    <a:srgbClr val="FF0000"/>
                  </a:solidFill>
                </a:rPr>
                <a:t>4</a:t>
              </a:r>
            </a:p>
          </p:txBody>
        </p:sp>
        <p:sp>
          <p:nvSpPr>
            <p:cNvPr id="27" name="Content Placeholder 2"/>
            <p:cNvSpPr txBox="1">
              <a:spLocks/>
            </p:cNvSpPr>
            <p:nvPr/>
          </p:nvSpPr>
          <p:spPr bwMode="auto">
            <a:xfrm>
              <a:off x="2286000" y="1930705"/>
              <a:ext cx="5334000" cy="609600"/>
            </a:xfrm>
            <a:prstGeom prst="rect">
              <a:avLst/>
            </a:prstGeom>
            <a:noFill/>
            <a:ln w="9525">
              <a:noFill/>
              <a:miter lim="800000"/>
              <a:headEnd/>
              <a:tailEnd/>
            </a:ln>
          </p:spPr>
          <p:txBody>
            <a:bodyPr>
              <a:prstTxWarp prst="textNoShape">
                <a:avLst/>
              </a:prstTxWarp>
            </a:bodyPr>
            <a:lstStyle/>
            <a:p>
              <a:pPr defTabSz="457200" eaLnBrk="0" hangingPunct="0">
                <a:spcBef>
                  <a:spcPct val="20000"/>
                </a:spcBef>
                <a:buNone/>
              </a:pPr>
              <a:r>
                <a:rPr lang="en-US" sz="2000" b="1" dirty="0">
                  <a:solidFill>
                    <a:srgbClr val="FF0000"/>
                  </a:solidFill>
                  <a:latin typeface="Calibri" charset="0"/>
                </a:rPr>
                <a:t>Story Point</a:t>
              </a:r>
              <a:r>
                <a:rPr lang="en-US" sz="2000" b="1" dirty="0" smtClean="0">
                  <a:solidFill>
                    <a:srgbClr val="FF0000"/>
                  </a:solidFill>
                  <a:latin typeface="Calibri" charset="0"/>
                </a:rPr>
                <a:t> Estimates</a:t>
              </a:r>
              <a:endParaRPr lang="en-US" sz="2000" b="1" dirty="0">
                <a:solidFill>
                  <a:srgbClr val="FF0000"/>
                </a:solidFill>
                <a:latin typeface="Calibri" charset="0"/>
              </a:endParaRPr>
            </a:p>
          </p:txBody>
        </p:sp>
        <p:sp>
          <p:nvSpPr>
            <p:cNvPr id="28" name="TextBox 27"/>
            <p:cNvSpPr txBox="1">
              <a:spLocks noChangeArrowheads="1"/>
            </p:cNvSpPr>
            <p:nvPr/>
          </p:nvSpPr>
          <p:spPr bwMode="auto">
            <a:xfrm>
              <a:off x="1524000" y="2035480"/>
              <a:ext cx="457200" cy="276225"/>
            </a:xfrm>
            <a:prstGeom prst="rect">
              <a:avLst/>
            </a:prstGeom>
            <a:noFill/>
            <a:ln w="9525">
              <a:noFill/>
              <a:miter lim="800000"/>
              <a:headEnd/>
              <a:tailEnd/>
            </a:ln>
          </p:spPr>
          <p:txBody>
            <a:bodyPr>
              <a:prstTxWarp prst="textNoShape">
                <a:avLst/>
              </a:prstTxWarp>
              <a:spAutoFit/>
            </a:bodyPr>
            <a:lstStyle/>
            <a:p>
              <a:pPr>
                <a:buNone/>
              </a:pPr>
              <a:r>
                <a:rPr lang="en-US" sz="1200" b="1">
                  <a:solidFill>
                    <a:srgbClr val="FF0000"/>
                  </a:solidFill>
                </a:rPr>
                <a:t>2</a:t>
              </a:r>
            </a:p>
          </p:txBody>
        </p:sp>
        <p:sp>
          <p:nvSpPr>
            <p:cNvPr id="29" name="TextBox 28"/>
            <p:cNvSpPr txBox="1">
              <a:spLocks noChangeArrowheads="1"/>
            </p:cNvSpPr>
            <p:nvPr/>
          </p:nvSpPr>
          <p:spPr bwMode="auto">
            <a:xfrm>
              <a:off x="1828800" y="2340280"/>
              <a:ext cx="457200" cy="276225"/>
            </a:xfrm>
            <a:prstGeom prst="rect">
              <a:avLst/>
            </a:prstGeom>
            <a:noFill/>
            <a:ln w="9525">
              <a:noFill/>
              <a:miter lim="800000"/>
              <a:headEnd/>
              <a:tailEnd/>
            </a:ln>
          </p:spPr>
          <p:txBody>
            <a:bodyPr>
              <a:prstTxWarp prst="textNoShape">
                <a:avLst/>
              </a:prstTxWarp>
              <a:spAutoFit/>
            </a:bodyPr>
            <a:lstStyle/>
            <a:p>
              <a:pPr>
                <a:buNone/>
              </a:pPr>
              <a:r>
                <a:rPr lang="en-US" sz="1200" b="1">
                  <a:solidFill>
                    <a:srgbClr val="FF0000"/>
                  </a:solidFill>
                </a:rPr>
                <a:t>4</a:t>
              </a:r>
            </a:p>
          </p:txBody>
        </p:sp>
        <p:sp>
          <p:nvSpPr>
            <p:cNvPr id="30" name="TextBox 29"/>
            <p:cNvSpPr txBox="1">
              <a:spLocks noChangeArrowheads="1"/>
            </p:cNvSpPr>
            <p:nvPr/>
          </p:nvSpPr>
          <p:spPr bwMode="auto">
            <a:xfrm>
              <a:off x="2133600" y="2645080"/>
              <a:ext cx="457200" cy="276225"/>
            </a:xfrm>
            <a:prstGeom prst="rect">
              <a:avLst/>
            </a:prstGeom>
            <a:noFill/>
            <a:ln w="9525">
              <a:noFill/>
              <a:miter lim="800000"/>
              <a:headEnd/>
              <a:tailEnd/>
            </a:ln>
          </p:spPr>
          <p:txBody>
            <a:bodyPr>
              <a:prstTxWarp prst="textNoShape">
                <a:avLst/>
              </a:prstTxWarp>
              <a:spAutoFit/>
            </a:bodyPr>
            <a:lstStyle/>
            <a:p>
              <a:pPr>
                <a:buNone/>
              </a:pPr>
              <a:r>
                <a:rPr lang="en-US" sz="1200" b="1">
                  <a:solidFill>
                    <a:srgbClr val="FF0000"/>
                  </a:solidFill>
                </a:rPr>
                <a:t>2</a:t>
              </a:r>
            </a:p>
          </p:txBody>
        </p:sp>
        <p:sp>
          <p:nvSpPr>
            <p:cNvPr id="31" name="TextBox 30"/>
            <p:cNvSpPr txBox="1">
              <a:spLocks noChangeArrowheads="1"/>
            </p:cNvSpPr>
            <p:nvPr/>
          </p:nvSpPr>
          <p:spPr bwMode="auto">
            <a:xfrm>
              <a:off x="2438400" y="2949880"/>
              <a:ext cx="457200" cy="276225"/>
            </a:xfrm>
            <a:prstGeom prst="rect">
              <a:avLst/>
            </a:prstGeom>
            <a:noFill/>
            <a:ln w="9525">
              <a:noFill/>
              <a:miter lim="800000"/>
              <a:headEnd/>
              <a:tailEnd/>
            </a:ln>
          </p:spPr>
          <p:txBody>
            <a:bodyPr>
              <a:prstTxWarp prst="textNoShape">
                <a:avLst/>
              </a:prstTxWarp>
              <a:spAutoFit/>
            </a:bodyPr>
            <a:lstStyle/>
            <a:p>
              <a:pPr>
                <a:buNone/>
              </a:pPr>
              <a:r>
                <a:rPr lang="en-US" sz="1200" b="1">
                  <a:solidFill>
                    <a:srgbClr val="FF0000"/>
                  </a:solidFill>
                </a:rPr>
                <a:t>1</a:t>
              </a:r>
            </a:p>
          </p:txBody>
        </p:sp>
        <p:sp>
          <p:nvSpPr>
            <p:cNvPr id="32" name="TextBox 31"/>
            <p:cNvSpPr txBox="1">
              <a:spLocks noChangeArrowheads="1"/>
            </p:cNvSpPr>
            <p:nvPr/>
          </p:nvSpPr>
          <p:spPr bwMode="auto">
            <a:xfrm>
              <a:off x="2743200" y="3254680"/>
              <a:ext cx="457200" cy="276225"/>
            </a:xfrm>
            <a:prstGeom prst="rect">
              <a:avLst/>
            </a:prstGeom>
            <a:noFill/>
            <a:ln w="9525">
              <a:noFill/>
              <a:miter lim="800000"/>
              <a:headEnd/>
              <a:tailEnd/>
            </a:ln>
          </p:spPr>
          <p:txBody>
            <a:bodyPr>
              <a:prstTxWarp prst="textNoShape">
                <a:avLst/>
              </a:prstTxWarp>
              <a:spAutoFit/>
            </a:bodyPr>
            <a:lstStyle/>
            <a:p>
              <a:pPr>
                <a:buNone/>
              </a:pPr>
              <a:r>
                <a:rPr lang="en-US" sz="1200" b="1">
                  <a:solidFill>
                    <a:srgbClr val="FF0000"/>
                  </a:solidFill>
                </a:rPr>
                <a:t>8</a:t>
              </a:r>
            </a:p>
          </p:txBody>
        </p:sp>
        <p:pic>
          <p:nvPicPr>
            <p:cNvPr id="201730" name="Picture 2"/>
            <p:cNvPicPr>
              <a:picLocks noChangeAspect="1" noChangeArrowheads="1"/>
            </p:cNvPicPr>
            <p:nvPr/>
          </p:nvPicPr>
          <p:blipFill>
            <a:blip r:embed="rId3"/>
            <a:srcRect/>
            <a:stretch>
              <a:fillRect/>
            </a:stretch>
          </p:blipFill>
          <p:spPr bwMode="auto">
            <a:xfrm>
              <a:off x="3581400" y="2540305"/>
              <a:ext cx="3505200" cy="2447925"/>
            </a:xfrm>
            <a:prstGeom prst="rect">
              <a:avLst/>
            </a:prstGeom>
            <a:noFill/>
            <a:ln w="12700">
              <a:noFill/>
              <a:miter lim="800000"/>
              <a:headEnd/>
              <a:tailEnd/>
            </a:ln>
            <a:effectLst>
              <a:prstShdw prst="shdw17" dist="17961" dir="2700000">
                <a:srgbClr val="2F4D71">
                  <a:alpha val="74998"/>
                </a:srgbClr>
              </a:prstShdw>
            </a:effectLst>
          </p:spPr>
        </p:pic>
        <p:sp>
          <p:nvSpPr>
            <p:cNvPr id="33" name="Content Placeholder 2"/>
            <p:cNvSpPr txBox="1">
              <a:spLocks/>
            </p:cNvSpPr>
            <p:nvPr/>
          </p:nvSpPr>
          <p:spPr bwMode="auto">
            <a:xfrm>
              <a:off x="7109888" y="2669630"/>
              <a:ext cx="1981200" cy="609600"/>
            </a:xfrm>
            <a:prstGeom prst="rect">
              <a:avLst/>
            </a:prstGeom>
            <a:noFill/>
            <a:ln w="9525">
              <a:noFill/>
              <a:miter lim="800000"/>
              <a:headEnd/>
              <a:tailEnd/>
            </a:ln>
          </p:spPr>
          <p:txBody>
            <a:bodyPr>
              <a:prstTxWarp prst="textNoShape">
                <a:avLst/>
              </a:prstTxWarp>
            </a:bodyPr>
            <a:lstStyle/>
            <a:p>
              <a:pPr defTabSz="457200" eaLnBrk="0" hangingPunct="0">
                <a:spcBef>
                  <a:spcPct val="20000"/>
                </a:spcBef>
                <a:buNone/>
              </a:pPr>
              <a:r>
                <a:rPr lang="en-US" sz="2800" b="1" dirty="0" smtClean="0">
                  <a:solidFill>
                    <a:srgbClr val="00B050"/>
                  </a:solidFill>
                  <a:latin typeface="Calibri" charset="0"/>
                </a:rPr>
                <a:t>Estimated Iteration </a:t>
              </a:r>
              <a:r>
                <a:rPr lang="en-US" sz="2800" b="1" dirty="0">
                  <a:solidFill>
                    <a:srgbClr val="00B050"/>
                  </a:solidFill>
                  <a:latin typeface="Calibri" charset="0"/>
                </a:rPr>
                <a:t>Velocity</a:t>
              </a:r>
            </a:p>
          </p:txBody>
        </p:sp>
        <p:sp>
          <p:nvSpPr>
            <p:cNvPr id="34" name="Content Placeholder 2"/>
            <p:cNvSpPr txBox="1">
              <a:spLocks/>
            </p:cNvSpPr>
            <p:nvPr/>
          </p:nvSpPr>
          <p:spPr bwMode="auto">
            <a:xfrm>
              <a:off x="2893299" y="5093395"/>
              <a:ext cx="2867891" cy="609600"/>
            </a:xfrm>
            <a:prstGeom prst="rect">
              <a:avLst/>
            </a:prstGeom>
            <a:noFill/>
            <a:ln w="9525">
              <a:noFill/>
              <a:miter lim="800000"/>
              <a:headEnd/>
              <a:tailEnd/>
            </a:ln>
          </p:spPr>
          <p:txBody>
            <a:bodyPr>
              <a:prstTxWarp prst="textNoShape">
                <a:avLst/>
              </a:prstTxWarp>
            </a:bodyPr>
            <a:lstStyle/>
            <a:p>
              <a:pPr defTabSz="457200" eaLnBrk="0" hangingPunct="0">
                <a:spcBef>
                  <a:spcPct val="20000"/>
                </a:spcBef>
                <a:buNone/>
              </a:pPr>
              <a:r>
                <a:rPr lang="en-US" sz="2400" b="1" dirty="0">
                  <a:latin typeface="Calibri" charset="0"/>
                </a:rPr>
                <a:t>/</a:t>
              </a:r>
              <a:r>
                <a:rPr lang="en-US" sz="2400" b="1" dirty="0" smtClean="0">
                  <a:latin typeface="Calibri" charset="0"/>
                </a:rPr>
                <a:t> </a:t>
              </a:r>
              <a:r>
                <a:rPr lang="en-US" sz="2400" b="1" dirty="0" smtClean="0">
                  <a:solidFill>
                    <a:srgbClr val="00B050"/>
                  </a:solidFill>
                  <a:latin typeface="Calibri" charset="0"/>
                </a:rPr>
                <a:t>Estimated </a:t>
              </a:r>
              <a:r>
                <a:rPr lang="en-US" sz="2400" b="1" dirty="0">
                  <a:solidFill>
                    <a:srgbClr val="00B050"/>
                  </a:solidFill>
                  <a:latin typeface="Calibri" charset="0"/>
                </a:rPr>
                <a:t>Velocity</a:t>
              </a:r>
              <a:endParaRPr lang="en-US" sz="2400" b="1" dirty="0">
                <a:solidFill>
                  <a:srgbClr val="9933FF"/>
                </a:solidFill>
                <a:latin typeface="Calibri" charset="0"/>
              </a:endParaRPr>
            </a:p>
          </p:txBody>
        </p:sp>
        <p:sp>
          <p:nvSpPr>
            <p:cNvPr id="35" name="TextBox 34"/>
            <p:cNvSpPr txBox="1"/>
            <p:nvPr/>
          </p:nvSpPr>
          <p:spPr>
            <a:xfrm>
              <a:off x="531100" y="5088633"/>
              <a:ext cx="2590800" cy="461962"/>
            </a:xfrm>
            <a:prstGeom prst="rect">
              <a:avLst/>
            </a:prstGeom>
            <a:noFill/>
          </p:spPr>
          <p:txBody>
            <a:bodyPr>
              <a:prstTxWarp prst="textNoShape">
                <a:avLst/>
              </a:prstTxWarp>
              <a:spAutoFit/>
            </a:bodyPr>
            <a:lstStyle/>
            <a:p>
              <a:pPr>
                <a:buNone/>
              </a:pPr>
              <a:r>
                <a:rPr lang="en-US" sz="2400" b="1">
                  <a:solidFill>
                    <a:srgbClr val="FF0000"/>
                  </a:solidFill>
                  <a:latin typeface="Calibri" charset="0"/>
                </a:rPr>
                <a:t>Total Story Points</a:t>
              </a:r>
              <a:endParaRPr lang="en-US" sz="2400"/>
            </a:p>
          </p:txBody>
        </p:sp>
        <p:sp>
          <p:nvSpPr>
            <p:cNvPr id="36" name="TextBox 35"/>
            <p:cNvSpPr txBox="1"/>
            <p:nvPr/>
          </p:nvSpPr>
          <p:spPr>
            <a:xfrm>
              <a:off x="5585331" y="5093395"/>
              <a:ext cx="3234291" cy="461665"/>
            </a:xfrm>
            <a:prstGeom prst="rect">
              <a:avLst/>
            </a:prstGeom>
            <a:noFill/>
          </p:spPr>
          <p:txBody>
            <a:bodyPr wrap="square">
              <a:prstTxWarp prst="textNoShape">
                <a:avLst/>
              </a:prstTxWarp>
              <a:spAutoFit/>
            </a:bodyPr>
            <a:lstStyle/>
            <a:p>
              <a:pPr>
                <a:buNone/>
              </a:pPr>
              <a:r>
                <a:rPr lang="en-US" sz="2400" b="1" dirty="0">
                  <a:latin typeface="Calibri" charset="0"/>
                </a:rPr>
                <a:t>=</a:t>
              </a:r>
              <a:r>
                <a:rPr lang="en-US" sz="2400" b="1" dirty="0">
                  <a:solidFill>
                    <a:srgbClr val="FF0000"/>
                  </a:solidFill>
                  <a:latin typeface="Calibri" charset="0"/>
                </a:rPr>
                <a:t> </a:t>
              </a:r>
              <a:r>
                <a:rPr lang="en-US" sz="2400" b="1" dirty="0">
                  <a:solidFill>
                    <a:srgbClr val="9933FF"/>
                  </a:solidFill>
                  <a:latin typeface="Calibri" charset="0"/>
                </a:rPr>
                <a:t>Number of</a:t>
              </a:r>
              <a:r>
                <a:rPr lang="en-US" sz="2400" b="1" dirty="0" smtClean="0">
                  <a:solidFill>
                    <a:srgbClr val="9933FF"/>
                  </a:solidFill>
                  <a:latin typeface="Calibri" charset="0"/>
                </a:rPr>
                <a:t> Iterations</a:t>
              </a:r>
              <a:endParaRPr lang="en-US" sz="2400" dirty="0"/>
            </a:p>
          </p:txBody>
        </p:sp>
        <p:sp>
          <p:nvSpPr>
            <p:cNvPr id="37" name="Content Placeholder 2"/>
            <p:cNvSpPr txBox="1">
              <a:spLocks/>
            </p:cNvSpPr>
            <p:nvPr/>
          </p:nvSpPr>
          <p:spPr bwMode="auto">
            <a:xfrm>
              <a:off x="7080264" y="3911905"/>
              <a:ext cx="1981200" cy="609600"/>
            </a:xfrm>
            <a:prstGeom prst="rect">
              <a:avLst/>
            </a:prstGeom>
            <a:noFill/>
            <a:ln w="9525">
              <a:noFill/>
              <a:miter lim="800000"/>
              <a:headEnd/>
              <a:tailEnd/>
            </a:ln>
          </p:spPr>
          <p:txBody>
            <a:bodyPr>
              <a:prstTxWarp prst="textNoShape">
                <a:avLst/>
              </a:prstTxWarp>
            </a:bodyPr>
            <a:lstStyle/>
            <a:p>
              <a:pPr defTabSz="457200" eaLnBrk="0" hangingPunct="0">
                <a:spcBef>
                  <a:spcPct val="20000"/>
                </a:spcBef>
                <a:buNone/>
              </a:pPr>
              <a:r>
                <a:rPr lang="en-US" sz="1600" b="1" dirty="0">
                  <a:solidFill>
                    <a:srgbClr val="00B050"/>
                  </a:solidFill>
                  <a:latin typeface="Calibri" charset="0"/>
                </a:rPr>
                <a:t>(Points per</a:t>
              </a:r>
              <a:r>
                <a:rPr lang="en-US" sz="1600" b="1" dirty="0" smtClean="0">
                  <a:solidFill>
                    <a:srgbClr val="00B050"/>
                  </a:solidFill>
                  <a:latin typeface="Calibri" charset="0"/>
                </a:rPr>
                <a:t> iteration)</a:t>
              </a:r>
              <a:endParaRPr lang="en-US" sz="1600" b="1" dirty="0">
                <a:solidFill>
                  <a:srgbClr val="00B050"/>
                </a:solidFill>
                <a:latin typeface="Calibri" charset="0"/>
              </a:endParaRPr>
            </a:p>
          </p:txBody>
        </p:sp>
      </p:grpSp>
      <p:sp>
        <p:nvSpPr>
          <p:cNvPr id="38" name="TextBox 37"/>
          <p:cNvSpPr txBox="1"/>
          <p:nvPr/>
        </p:nvSpPr>
        <p:spPr>
          <a:xfrm>
            <a:off x="2248556" y="533400"/>
            <a:ext cx="5943600" cy="400110"/>
          </a:xfrm>
          <a:prstGeom prst="rect">
            <a:avLst/>
          </a:prstGeom>
          <a:noFill/>
        </p:spPr>
        <p:txBody>
          <a:bodyPr wrap="square" rtlCol="0">
            <a:spAutoFit/>
          </a:bodyPr>
          <a:lstStyle/>
          <a:p>
            <a:endParaRPr lang="en-US" sz="2000" dirty="0" smtClean="0"/>
          </a:p>
        </p:txBody>
      </p:sp>
    </p:spTree>
    <p:extLst>
      <p:ext uri="{BB962C8B-B14F-4D97-AF65-F5344CB8AC3E}">
        <p14:creationId xmlns:p14="http://schemas.microsoft.com/office/powerpoint/2010/main" val="63047583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Estimating the Effort</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2567419974"/>
      </p:ext>
    </p:extLst>
  </p:cSld>
  <p:clrMapOvr>
    <a:masterClrMapping/>
  </p:clrMapOvr>
  <p:transition xmlns:p14="http://schemas.microsoft.com/office/powerpoint/2010/main" spd="slow">
    <p:fade thruBlk="1"/>
  </p:transition>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95536" y="116632"/>
            <a:ext cx="8412480" cy="839391"/>
          </a:xfrm>
        </p:spPr>
        <p:txBody>
          <a:bodyPr/>
          <a:lstStyle/>
          <a:p>
            <a:r>
              <a:rPr lang="en-US" sz="4400" dirty="0" smtClean="0">
                <a:latin typeface="Marydale"/>
              </a:rPr>
              <a:t>Raw Velocity</a:t>
            </a:r>
          </a:p>
        </p:txBody>
      </p:sp>
      <p:sp>
        <p:nvSpPr>
          <p:cNvPr id="6" name="Content Placeholder 5"/>
          <p:cNvSpPr>
            <a:spLocks noGrp="1"/>
          </p:cNvSpPr>
          <p:nvPr>
            <p:ph idx="1"/>
          </p:nvPr>
        </p:nvSpPr>
        <p:spPr>
          <a:xfrm>
            <a:off x="650304" y="764704"/>
            <a:ext cx="8458200" cy="685800"/>
          </a:xfrm>
        </p:spPr>
        <p:txBody>
          <a:bodyPr>
            <a:noAutofit/>
          </a:bodyPr>
          <a:lstStyle/>
          <a:p>
            <a:pPr marL="0" indent="0">
              <a:buNone/>
            </a:pPr>
            <a:r>
              <a:rPr lang="en-US" sz="2000" dirty="0" smtClean="0">
                <a:solidFill>
                  <a:srgbClr val="008000"/>
                </a:solidFill>
              </a:rPr>
              <a:t>Estimated Velocity Per Pair</a:t>
            </a:r>
            <a:r>
              <a:rPr lang="en-US" sz="2000" dirty="0" smtClean="0">
                <a:solidFill>
                  <a:schemeClr val="tx1"/>
                </a:solidFill>
              </a:rPr>
              <a:t> X </a:t>
            </a:r>
            <a:r>
              <a:rPr lang="en-US" sz="2000" dirty="0" smtClean="0">
                <a:solidFill>
                  <a:srgbClr val="3366FF"/>
                </a:solidFill>
              </a:rPr>
              <a:t>Steady State Pairs</a:t>
            </a:r>
            <a:r>
              <a:rPr lang="en-US" sz="2000" dirty="0" smtClean="0">
                <a:solidFill>
                  <a:srgbClr val="000000"/>
                </a:solidFill>
              </a:rPr>
              <a:t> = </a:t>
            </a:r>
            <a:r>
              <a:rPr lang="en-US" sz="2000" b="1" dirty="0" smtClean="0">
                <a:solidFill>
                  <a:schemeClr val="accent6">
                    <a:lumMod val="60000"/>
                    <a:lumOff val="40000"/>
                  </a:schemeClr>
                </a:solidFill>
              </a:rPr>
              <a:t>Raw Velocity </a:t>
            </a:r>
            <a:r>
              <a:rPr lang="en-US" sz="2000" b="1" u="sng" dirty="0" smtClean="0">
                <a:solidFill>
                  <a:schemeClr val="accent6">
                    <a:lumMod val="60000"/>
                    <a:lumOff val="40000"/>
                  </a:schemeClr>
                </a:solidFill>
              </a:rPr>
              <a:t>Per Iteration</a:t>
            </a:r>
          </a:p>
        </p:txBody>
      </p:sp>
      <p:grpSp>
        <p:nvGrpSpPr>
          <p:cNvPr id="49" name="Group 48"/>
          <p:cNvGrpSpPr/>
          <p:nvPr/>
        </p:nvGrpSpPr>
        <p:grpSpPr>
          <a:xfrm>
            <a:off x="1847142" y="1526703"/>
            <a:ext cx="4887114" cy="3358203"/>
            <a:chOff x="1654038" y="2651130"/>
            <a:chExt cx="4887114" cy="2688273"/>
          </a:xfrm>
        </p:grpSpPr>
        <p:cxnSp>
          <p:nvCxnSpPr>
            <p:cNvPr id="7" name="Straight Connector 6"/>
            <p:cNvCxnSpPr/>
            <p:nvPr/>
          </p:nvCxnSpPr>
          <p:spPr bwMode="auto">
            <a:xfrm rot="16200000" flipH="1">
              <a:off x="321351" y="3983817"/>
              <a:ext cx="2688273" cy="22899"/>
            </a:xfrm>
            <a:prstGeom prst="line">
              <a:avLst/>
            </a:prstGeom>
            <a:solidFill>
              <a:schemeClr val="accent1"/>
            </a:solidFill>
            <a:ln w="50800" cap="flat" cmpd="sng" algn="ctr">
              <a:solidFill>
                <a:srgbClr val="C6E539"/>
              </a:solidFill>
              <a:prstDash val="solid"/>
              <a:round/>
              <a:headEnd type="none" w="med" len="med"/>
              <a:tailEnd type="none" w="med" len="med"/>
            </a:ln>
            <a:effectLst/>
          </p:spPr>
        </p:cxnSp>
        <p:cxnSp>
          <p:nvCxnSpPr>
            <p:cNvPr id="9" name="Straight Connector 8"/>
            <p:cNvCxnSpPr/>
            <p:nvPr/>
          </p:nvCxnSpPr>
          <p:spPr bwMode="auto">
            <a:xfrm rot="10800000" flipV="1">
              <a:off x="1654039" y="5338612"/>
              <a:ext cx="4887113" cy="1"/>
            </a:xfrm>
            <a:prstGeom prst="line">
              <a:avLst/>
            </a:prstGeom>
            <a:solidFill>
              <a:schemeClr val="accent1"/>
            </a:solidFill>
            <a:ln w="50800" cap="flat" cmpd="sng" algn="ctr">
              <a:solidFill>
                <a:srgbClr val="C6E539"/>
              </a:solidFill>
              <a:prstDash val="solid"/>
              <a:round/>
              <a:headEnd type="none" w="med" len="med"/>
              <a:tailEnd type="none" w="med" len="med"/>
            </a:ln>
            <a:effectLst/>
          </p:spPr>
        </p:cxnSp>
      </p:grpSp>
      <p:sp>
        <p:nvSpPr>
          <p:cNvPr id="10" name="TextBox 9"/>
          <p:cNvSpPr txBox="1"/>
          <p:nvPr/>
        </p:nvSpPr>
        <p:spPr>
          <a:xfrm rot="16200000">
            <a:off x="-123364" y="2909971"/>
            <a:ext cx="2286000" cy="738664"/>
          </a:xfrm>
          <a:prstGeom prst="rect">
            <a:avLst/>
          </a:prstGeom>
          <a:noFill/>
        </p:spPr>
        <p:txBody>
          <a:bodyPr wrap="square" rtlCol="0">
            <a:spAutoFit/>
          </a:bodyPr>
          <a:lstStyle/>
          <a:p>
            <a:pPr>
              <a:buNone/>
            </a:pPr>
            <a:r>
              <a:rPr lang="en-US" dirty="0" smtClean="0"/>
              <a:t>POINTS</a:t>
            </a:r>
            <a:endParaRPr lang="en-US" dirty="0"/>
          </a:p>
        </p:txBody>
      </p:sp>
      <p:cxnSp>
        <p:nvCxnSpPr>
          <p:cNvPr id="4" name="Straight Connector 3"/>
          <p:cNvCxnSpPr/>
          <p:nvPr/>
        </p:nvCxnSpPr>
        <p:spPr bwMode="auto">
          <a:xfrm>
            <a:off x="5603304" y="1907703"/>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1" name="Straight Connector 40"/>
          <p:cNvCxnSpPr/>
          <p:nvPr/>
        </p:nvCxnSpPr>
        <p:spPr bwMode="auto">
          <a:xfrm>
            <a:off x="4841304" y="1907703"/>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2" name="Straight Connector 41"/>
          <p:cNvCxnSpPr/>
          <p:nvPr/>
        </p:nvCxnSpPr>
        <p:spPr bwMode="auto">
          <a:xfrm>
            <a:off x="4079304" y="1907703"/>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3" name="Straight Connector 42"/>
          <p:cNvCxnSpPr/>
          <p:nvPr/>
        </p:nvCxnSpPr>
        <p:spPr bwMode="auto">
          <a:xfrm>
            <a:off x="3393504" y="1907703"/>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4" name="Straight Connector 43"/>
          <p:cNvCxnSpPr/>
          <p:nvPr/>
        </p:nvCxnSpPr>
        <p:spPr bwMode="auto">
          <a:xfrm>
            <a:off x="2631504" y="1907703"/>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1" name="TextBox 50"/>
          <p:cNvSpPr txBox="1"/>
          <p:nvPr/>
        </p:nvSpPr>
        <p:spPr>
          <a:xfrm>
            <a:off x="3545904" y="5031903"/>
            <a:ext cx="1600200" cy="400110"/>
          </a:xfrm>
          <a:prstGeom prst="rect">
            <a:avLst/>
          </a:prstGeom>
          <a:noFill/>
        </p:spPr>
        <p:txBody>
          <a:bodyPr wrap="square" rtlCol="0">
            <a:spAutoFit/>
          </a:bodyPr>
          <a:lstStyle/>
          <a:p>
            <a:pPr>
              <a:buNone/>
            </a:pPr>
            <a:r>
              <a:rPr lang="en-US" dirty="0" smtClean="0"/>
              <a:t>TIME</a:t>
            </a:r>
            <a:endParaRPr lang="en-US" dirty="0"/>
          </a:p>
        </p:txBody>
      </p:sp>
      <p:sp>
        <p:nvSpPr>
          <p:cNvPr id="52" name="Right Arrow 51"/>
          <p:cNvSpPr/>
          <p:nvPr/>
        </p:nvSpPr>
        <p:spPr bwMode="auto">
          <a:xfrm>
            <a:off x="4993704" y="5260503"/>
            <a:ext cx="609600" cy="304800"/>
          </a:xfrm>
          <a:prstGeom prst="rightArrow">
            <a:avLst/>
          </a:prstGeom>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3" name="Right Arrow 52"/>
          <p:cNvSpPr/>
          <p:nvPr/>
        </p:nvSpPr>
        <p:spPr bwMode="auto">
          <a:xfrm rot="16200000">
            <a:off x="1259904" y="2745903"/>
            <a:ext cx="609600" cy="304800"/>
          </a:xfrm>
          <a:prstGeom prst="rightArrow">
            <a:avLst/>
          </a:prstGeom>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4" name="Straight Connector 33"/>
          <p:cNvCxnSpPr/>
          <p:nvPr/>
        </p:nvCxnSpPr>
        <p:spPr bwMode="auto">
          <a:xfrm>
            <a:off x="1819242" y="2212503"/>
            <a:ext cx="4850862" cy="1588"/>
          </a:xfrm>
          <a:prstGeom prst="line">
            <a:avLst/>
          </a:prstGeom>
          <a:solidFill>
            <a:schemeClr val="accent1"/>
          </a:solidFill>
          <a:ln w="47625" cap="flat" cmpd="sng" algn="ctr">
            <a:solidFill>
              <a:srgbClr val="FF0000"/>
            </a:solidFill>
            <a:prstDash val="solid"/>
            <a:round/>
            <a:headEnd type="none" w="med" len="med"/>
            <a:tailEnd type="none" w="med" len="med"/>
          </a:ln>
          <a:effectLst/>
        </p:spPr>
      </p:cxnSp>
      <p:cxnSp>
        <p:nvCxnSpPr>
          <p:cNvPr id="3" name="Straight Connector 2"/>
          <p:cNvCxnSpPr/>
          <p:nvPr/>
        </p:nvCxnSpPr>
        <p:spPr bwMode="auto">
          <a:xfrm flipV="1">
            <a:off x="1945704" y="1755303"/>
            <a:ext cx="3352800" cy="31242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1" name="Straight Connector 30"/>
          <p:cNvCxnSpPr/>
          <p:nvPr/>
        </p:nvCxnSpPr>
        <p:spPr bwMode="auto">
          <a:xfrm>
            <a:off x="6365304" y="1907703"/>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32" name="Content Placeholder 5"/>
          <p:cNvSpPr txBox="1">
            <a:spLocks/>
          </p:cNvSpPr>
          <p:nvPr/>
        </p:nvSpPr>
        <p:spPr bwMode="auto">
          <a:xfrm>
            <a:off x="650304" y="5565303"/>
            <a:ext cx="8458200" cy="6096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26788" tIns="26788" rIns="26788" bIns="26788" numCol="1" anchor="t" anchorCtr="0" compatLnSpc="1">
            <a:prstTxWarp prst="textNoShape">
              <a:avLst/>
            </a:prstTxWarp>
            <a:noAutofit/>
          </a:bodyPr>
          <a:lstStyle>
            <a:lvl1pPr marL="338138" indent="-338138" algn="l" rtl="0" eaLnBrk="1" fontAlgn="base" hangingPunct="1">
              <a:spcBef>
                <a:spcPts val="703"/>
              </a:spcBef>
              <a:spcAft>
                <a:spcPct val="0"/>
              </a:spcAft>
              <a:buClr>
                <a:srgbClr val="7575D1"/>
              </a:buClr>
              <a:buSzPct val="150000"/>
              <a:buFont typeface="Arial" charset="0"/>
              <a:buChar char="•"/>
              <a:defRPr sz="3200">
                <a:solidFill>
                  <a:srgbClr val="292929"/>
                </a:solidFill>
                <a:latin typeface="Calibri"/>
                <a:ea typeface="+mn-ea"/>
                <a:cs typeface="Calibri"/>
                <a:sym typeface="Arial" charset="0"/>
              </a:defRPr>
            </a:lvl1pPr>
            <a:lvl2pPr marL="495580" indent="-200911" algn="l" rtl="0" eaLnBrk="1" fontAlgn="base" hangingPunct="1">
              <a:spcBef>
                <a:spcPts val="562"/>
              </a:spcBef>
              <a:spcAft>
                <a:spcPct val="0"/>
              </a:spcAft>
              <a:buClr>
                <a:srgbClr val="6B6BCE"/>
              </a:buClr>
              <a:buSzPct val="100000"/>
              <a:buFont typeface="Wingdings" charset="0"/>
              <a:buChar char="§"/>
              <a:defRPr sz="2800">
                <a:solidFill>
                  <a:srgbClr val="292929"/>
                </a:solidFill>
                <a:latin typeface="Calibri"/>
                <a:ea typeface="+mn-ea"/>
                <a:cs typeface="Calibri"/>
                <a:sym typeface="Arial" charset="0"/>
              </a:defRPr>
            </a:lvl2pPr>
            <a:lvl3pPr marL="776855" indent="-160729" algn="l" rtl="0" eaLnBrk="1" fontAlgn="base" hangingPunct="1">
              <a:spcBef>
                <a:spcPts val="492"/>
              </a:spcBef>
              <a:spcAft>
                <a:spcPct val="0"/>
              </a:spcAft>
              <a:buClr>
                <a:srgbClr val="6B6BCE"/>
              </a:buClr>
              <a:buSzPct val="100000"/>
              <a:buFont typeface="Arial"/>
              <a:buChar char="•"/>
              <a:defRPr sz="2400">
                <a:solidFill>
                  <a:srgbClr val="292929"/>
                </a:solidFill>
                <a:latin typeface="Calibri"/>
                <a:ea typeface="+mn-ea"/>
                <a:cs typeface="Calibri"/>
                <a:sym typeface="Arial" charset="0"/>
              </a:defRPr>
            </a:lvl3pPr>
            <a:lvl4pPr marL="1098313" indent="-160729" algn="l" rtl="0" eaLnBrk="1" fontAlgn="base" hangingPunct="1">
              <a:spcBef>
                <a:spcPts val="352"/>
              </a:spcBef>
              <a:spcAft>
                <a:spcPct val="0"/>
              </a:spcAft>
              <a:buClr>
                <a:srgbClr val="9C9CDE"/>
              </a:buClr>
              <a:buSzPct val="100000"/>
              <a:buFont typeface="Wingdings" charset="2"/>
              <a:buChar char="§"/>
              <a:defRPr sz="2000">
                <a:solidFill>
                  <a:srgbClr val="292929"/>
                </a:solidFill>
                <a:latin typeface="Calibri"/>
                <a:ea typeface="+mn-ea"/>
                <a:cs typeface="Calibri"/>
                <a:sym typeface="Arial" charset="0"/>
              </a:defRPr>
            </a:lvl4pPr>
            <a:lvl5pPr marL="1419770" indent="-160729" algn="l" rtl="0" eaLnBrk="1" fontAlgn="base" hangingPunct="1">
              <a:spcBef>
                <a:spcPts val="352"/>
              </a:spcBef>
              <a:spcAft>
                <a:spcPct val="0"/>
              </a:spcAft>
              <a:buClr>
                <a:srgbClr val="9C9CDE"/>
              </a:buClr>
              <a:buSzPct val="100000"/>
              <a:buFont typeface="Arial"/>
              <a:buChar char="•"/>
              <a:defRPr sz="2000">
                <a:solidFill>
                  <a:srgbClr val="292929"/>
                </a:solidFill>
                <a:latin typeface="Calibri"/>
                <a:ea typeface="+mn-ea"/>
                <a:cs typeface="Calibri"/>
                <a:sym typeface="Arial" charset="0"/>
              </a:defRPr>
            </a:lvl5pPr>
            <a:lvl6pPr marL="1741227" indent="-160729" algn="l" rtl="0" eaLnBrk="1" fontAlgn="base" hangingPunct="1">
              <a:spcBef>
                <a:spcPts val="352"/>
              </a:spcBef>
              <a:spcAft>
                <a:spcPct val="0"/>
              </a:spcAft>
              <a:buClr>
                <a:srgbClr val="9C9CDE"/>
              </a:buClr>
              <a:buSzPct val="100000"/>
              <a:buFont typeface="Wingdings" charset="0"/>
              <a:buChar char="§"/>
              <a:defRPr sz="1500">
                <a:solidFill>
                  <a:srgbClr val="292929"/>
                </a:solidFill>
                <a:latin typeface="+mn-lt"/>
                <a:ea typeface="+mn-ea"/>
                <a:cs typeface="+mn-cs"/>
                <a:sym typeface="Arial" charset="0"/>
              </a:defRPr>
            </a:lvl6pPr>
            <a:lvl7pPr marL="2062684" indent="-160729" algn="l" rtl="0" eaLnBrk="1" fontAlgn="base" hangingPunct="1">
              <a:spcBef>
                <a:spcPts val="352"/>
              </a:spcBef>
              <a:spcAft>
                <a:spcPct val="0"/>
              </a:spcAft>
              <a:buClr>
                <a:srgbClr val="9C9CDE"/>
              </a:buClr>
              <a:buSzPct val="100000"/>
              <a:buFont typeface="Wingdings" charset="0"/>
              <a:buChar char="§"/>
              <a:defRPr sz="1500">
                <a:solidFill>
                  <a:srgbClr val="292929"/>
                </a:solidFill>
                <a:latin typeface="+mn-lt"/>
                <a:ea typeface="+mn-ea"/>
                <a:cs typeface="+mn-cs"/>
                <a:sym typeface="Arial" charset="0"/>
              </a:defRPr>
            </a:lvl7pPr>
            <a:lvl8pPr marL="2384142" indent="-160729" algn="l" rtl="0" eaLnBrk="1" fontAlgn="base" hangingPunct="1">
              <a:spcBef>
                <a:spcPts val="352"/>
              </a:spcBef>
              <a:spcAft>
                <a:spcPct val="0"/>
              </a:spcAft>
              <a:buClr>
                <a:srgbClr val="9C9CDE"/>
              </a:buClr>
              <a:buSzPct val="100000"/>
              <a:buFont typeface="Wingdings" charset="0"/>
              <a:buChar char="§"/>
              <a:defRPr sz="1500">
                <a:solidFill>
                  <a:srgbClr val="292929"/>
                </a:solidFill>
                <a:latin typeface="+mn-lt"/>
                <a:ea typeface="+mn-ea"/>
                <a:cs typeface="+mn-cs"/>
                <a:sym typeface="Arial" charset="0"/>
              </a:defRPr>
            </a:lvl8pPr>
            <a:lvl9pPr marL="2705599" indent="-160729" algn="l" rtl="0" eaLnBrk="1" fontAlgn="base" hangingPunct="1">
              <a:spcBef>
                <a:spcPts val="352"/>
              </a:spcBef>
              <a:spcAft>
                <a:spcPct val="0"/>
              </a:spcAft>
              <a:buClr>
                <a:srgbClr val="9C9CDE"/>
              </a:buClr>
              <a:buSzPct val="100000"/>
              <a:buFont typeface="Wingdings" charset="0"/>
              <a:buChar char="§"/>
              <a:defRPr sz="1500">
                <a:solidFill>
                  <a:srgbClr val="292929"/>
                </a:solidFill>
                <a:latin typeface="+mn-lt"/>
                <a:ea typeface="+mn-ea"/>
                <a:cs typeface="+mn-cs"/>
                <a:sym typeface="Arial" charset="0"/>
              </a:defRPr>
            </a:lvl9pPr>
          </a:lstStyle>
          <a:p>
            <a:pPr marL="0" indent="0">
              <a:buFont typeface="Arial" charset="0"/>
              <a:buNone/>
            </a:pPr>
            <a:r>
              <a:rPr lang="en-US" sz="2000" b="1" dirty="0" smtClean="0">
                <a:solidFill>
                  <a:srgbClr val="FF6600"/>
                </a:solidFill>
              </a:rPr>
              <a:t>Total Story Points </a:t>
            </a:r>
            <a:r>
              <a:rPr lang="en-US" sz="2000" b="1" dirty="0" smtClean="0">
                <a:solidFill>
                  <a:schemeClr val="tx1"/>
                </a:solidFill>
              </a:rPr>
              <a:t>/ </a:t>
            </a:r>
            <a:r>
              <a:rPr lang="en-US" sz="2000" b="1" dirty="0" smtClean="0">
                <a:solidFill>
                  <a:schemeClr val="accent6">
                    <a:lumMod val="60000"/>
                    <a:lumOff val="40000"/>
                  </a:schemeClr>
                </a:solidFill>
              </a:rPr>
              <a:t>Raw Velocity Per Iteration </a:t>
            </a:r>
            <a:r>
              <a:rPr lang="en-US" sz="2000" dirty="0" smtClean="0">
                <a:solidFill>
                  <a:srgbClr val="000000"/>
                </a:solidFill>
              </a:rPr>
              <a:t>= Rough Number of Iterations</a:t>
            </a:r>
            <a:endParaRPr lang="en-US" sz="2000" b="1" dirty="0" smtClean="0">
              <a:solidFill>
                <a:schemeClr val="accent6">
                  <a:lumMod val="60000"/>
                  <a:lumOff val="40000"/>
                </a:schemeClr>
              </a:solidFill>
            </a:endParaRPr>
          </a:p>
        </p:txBody>
      </p:sp>
    </p:spTree>
    <p:extLst>
      <p:ext uri="{BB962C8B-B14F-4D97-AF65-F5344CB8AC3E}">
        <p14:creationId xmlns:p14="http://schemas.microsoft.com/office/powerpoint/2010/main" val="2942849731"/>
      </p:ext>
    </p:extLst>
  </p:cSld>
  <p:clrMapOvr>
    <a:masterClrMapping/>
  </p:clrMapOvr>
  <p:transition xmlns:p14="http://schemas.microsoft.com/office/powerpoint/2010/main" spd="slow">
    <p:fade thruBlk="1"/>
  </p:transition>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How long?</a:t>
            </a:r>
            <a:endParaRPr lang="en-US" dirty="0"/>
          </a:p>
        </p:txBody>
      </p:sp>
      <p:sp>
        <p:nvSpPr>
          <p:cNvPr id="4" name="Vertical Text Placeholder 3"/>
          <p:cNvSpPr>
            <a:spLocks noGrp="1"/>
          </p:cNvSpPr>
          <p:nvPr>
            <p:ph type="body" orient="vert" sz="quarter" idx="11"/>
          </p:nvPr>
        </p:nvSpPr>
        <p:spPr/>
        <p:txBody>
          <a:bodyPr/>
          <a:lstStyle/>
          <a:p>
            <a:endParaRPr lang="en-US" dirty="0"/>
          </a:p>
        </p:txBody>
      </p:sp>
      <p:sp>
        <p:nvSpPr>
          <p:cNvPr id="5" name="Content Placeholder 4"/>
          <p:cNvSpPr txBox="1">
            <a:spLocks/>
          </p:cNvSpPr>
          <p:nvPr/>
        </p:nvSpPr>
        <p:spPr>
          <a:xfrm>
            <a:off x="1745672" y="1120578"/>
            <a:ext cx="7124592" cy="5275459"/>
          </a:xfrm>
          <a:prstGeom prst="rect">
            <a:avLst/>
          </a:prstGeom>
        </p:spPr>
        <p:txBody>
          <a:bodyPr/>
          <a:lstStyle>
            <a:lvl1pPr marL="338138" indent="-338138" algn="l" rtl="0" eaLnBrk="1" fontAlgn="base" hangingPunct="1">
              <a:spcBef>
                <a:spcPts val="703"/>
              </a:spcBef>
              <a:spcAft>
                <a:spcPct val="0"/>
              </a:spcAft>
              <a:buClr>
                <a:srgbClr val="7575D1"/>
              </a:buClr>
              <a:buSzPct val="150000"/>
              <a:buFont typeface="Arial" charset="0"/>
              <a:buChar char="•"/>
              <a:defRPr sz="2700">
                <a:solidFill>
                  <a:srgbClr val="292929"/>
                </a:solidFill>
                <a:latin typeface="+mn-lt"/>
                <a:ea typeface="+mn-ea"/>
                <a:cs typeface="+mn-cs"/>
                <a:sym typeface="Arial" charset="0"/>
              </a:defRPr>
            </a:lvl1pPr>
            <a:lvl2pPr marL="495580" indent="-200911" algn="l" rtl="0" eaLnBrk="1" fontAlgn="base" hangingPunct="1">
              <a:spcBef>
                <a:spcPts val="562"/>
              </a:spcBef>
              <a:spcAft>
                <a:spcPct val="0"/>
              </a:spcAft>
              <a:buClr>
                <a:srgbClr val="6B6BCE"/>
              </a:buClr>
              <a:buSzPct val="100000"/>
              <a:buFont typeface="Wingdings" charset="0"/>
              <a:buChar char="§"/>
              <a:defRPr sz="2400">
                <a:solidFill>
                  <a:srgbClr val="292929"/>
                </a:solidFill>
                <a:latin typeface="+mn-lt"/>
                <a:ea typeface="+mn-ea"/>
                <a:cs typeface="+mn-cs"/>
                <a:sym typeface="Arial" charset="0"/>
              </a:defRPr>
            </a:lvl2pPr>
            <a:lvl3pPr marL="776855" indent="-160729" algn="l" rtl="0" eaLnBrk="1" fontAlgn="base" hangingPunct="1">
              <a:spcBef>
                <a:spcPts val="492"/>
              </a:spcBef>
              <a:spcAft>
                <a:spcPct val="0"/>
              </a:spcAft>
              <a:buClr>
                <a:srgbClr val="6B6BCE"/>
              </a:buClr>
              <a:buSzPct val="100000"/>
              <a:buFont typeface="Arial"/>
              <a:buChar char="•"/>
              <a:defRPr sz="2000">
                <a:solidFill>
                  <a:srgbClr val="292929"/>
                </a:solidFill>
                <a:latin typeface="+mn-lt"/>
                <a:ea typeface="+mn-ea"/>
                <a:cs typeface="+mn-cs"/>
                <a:sym typeface="Arial" charset="0"/>
              </a:defRPr>
            </a:lvl3pPr>
            <a:lvl4pPr marL="1098313" indent="-160729" algn="l" rtl="0" eaLnBrk="1" fontAlgn="base" hangingPunct="1">
              <a:spcBef>
                <a:spcPts val="352"/>
              </a:spcBef>
              <a:spcAft>
                <a:spcPct val="0"/>
              </a:spcAft>
              <a:buClr>
                <a:srgbClr val="9C9CDE"/>
              </a:buClr>
              <a:buSzPct val="100000"/>
              <a:buFont typeface="Wingdings" charset="2"/>
              <a:buChar char="§"/>
              <a:defRPr sz="1500">
                <a:solidFill>
                  <a:srgbClr val="292929"/>
                </a:solidFill>
                <a:latin typeface="+mn-lt"/>
                <a:ea typeface="+mn-ea"/>
                <a:cs typeface="+mn-cs"/>
                <a:sym typeface="Arial" charset="0"/>
              </a:defRPr>
            </a:lvl4pPr>
            <a:lvl5pPr marL="1419770" indent="-160729" algn="l" rtl="0" eaLnBrk="1" fontAlgn="base" hangingPunct="1">
              <a:spcBef>
                <a:spcPts val="352"/>
              </a:spcBef>
              <a:spcAft>
                <a:spcPct val="0"/>
              </a:spcAft>
              <a:buClr>
                <a:srgbClr val="9C9CDE"/>
              </a:buClr>
              <a:buSzPct val="100000"/>
              <a:buFont typeface="Arial"/>
              <a:buChar char="•"/>
              <a:defRPr sz="1500">
                <a:solidFill>
                  <a:srgbClr val="292929"/>
                </a:solidFill>
                <a:latin typeface="+mn-lt"/>
                <a:ea typeface="+mn-ea"/>
                <a:cs typeface="+mn-cs"/>
                <a:sym typeface="Arial" charset="0"/>
              </a:defRPr>
            </a:lvl5pPr>
            <a:lvl6pPr marL="1741227" indent="-160729" algn="l" rtl="0" eaLnBrk="1" fontAlgn="base" hangingPunct="1">
              <a:spcBef>
                <a:spcPts val="352"/>
              </a:spcBef>
              <a:spcAft>
                <a:spcPct val="0"/>
              </a:spcAft>
              <a:buClr>
                <a:srgbClr val="9C9CDE"/>
              </a:buClr>
              <a:buSzPct val="100000"/>
              <a:buFont typeface="Wingdings" charset="0"/>
              <a:buChar char="§"/>
              <a:defRPr sz="1500">
                <a:solidFill>
                  <a:srgbClr val="292929"/>
                </a:solidFill>
                <a:latin typeface="+mn-lt"/>
                <a:ea typeface="+mn-ea"/>
                <a:cs typeface="+mn-cs"/>
                <a:sym typeface="Arial" charset="0"/>
              </a:defRPr>
            </a:lvl6pPr>
            <a:lvl7pPr marL="2062684" indent="-160729" algn="l" rtl="0" eaLnBrk="1" fontAlgn="base" hangingPunct="1">
              <a:spcBef>
                <a:spcPts val="352"/>
              </a:spcBef>
              <a:spcAft>
                <a:spcPct val="0"/>
              </a:spcAft>
              <a:buClr>
                <a:srgbClr val="9C9CDE"/>
              </a:buClr>
              <a:buSzPct val="100000"/>
              <a:buFont typeface="Wingdings" charset="0"/>
              <a:buChar char="§"/>
              <a:defRPr sz="1500">
                <a:solidFill>
                  <a:srgbClr val="292929"/>
                </a:solidFill>
                <a:latin typeface="+mn-lt"/>
                <a:ea typeface="+mn-ea"/>
                <a:cs typeface="+mn-cs"/>
                <a:sym typeface="Arial" charset="0"/>
              </a:defRPr>
            </a:lvl7pPr>
            <a:lvl8pPr marL="2384142" indent="-160729" algn="l" rtl="0" eaLnBrk="1" fontAlgn="base" hangingPunct="1">
              <a:spcBef>
                <a:spcPts val="352"/>
              </a:spcBef>
              <a:spcAft>
                <a:spcPct val="0"/>
              </a:spcAft>
              <a:buClr>
                <a:srgbClr val="9C9CDE"/>
              </a:buClr>
              <a:buSzPct val="100000"/>
              <a:buFont typeface="Wingdings" charset="0"/>
              <a:buChar char="§"/>
              <a:defRPr sz="1500">
                <a:solidFill>
                  <a:srgbClr val="292929"/>
                </a:solidFill>
                <a:latin typeface="+mn-lt"/>
                <a:ea typeface="+mn-ea"/>
                <a:cs typeface="+mn-cs"/>
                <a:sym typeface="Arial" charset="0"/>
              </a:defRPr>
            </a:lvl8pPr>
            <a:lvl9pPr marL="2705599" indent="-160729" algn="l" rtl="0" eaLnBrk="1" fontAlgn="base" hangingPunct="1">
              <a:spcBef>
                <a:spcPts val="352"/>
              </a:spcBef>
              <a:spcAft>
                <a:spcPct val="0"/>
              </a:spcAft>
              <a:buClr>
                <a:srgbClr val="9C9CDE"/>
              </a:buClr>
              <a:buSzPct val="100000"/>
              <a:buFont typeface="Wingdings" charset="0"/>
              <a:buChar char="§"/>
              <a:defRPr sz="1500">
                <a:solidFill>
                  <a:srgbClr val="292929"/>
                </a:solidFill>
                <a:latin typeface="+mn-lt"/>
                <a:ea typeface="+mn-ea"/>
                <a:cs typeface="+mn-cs"/>
                <a:sym typeface="Arial" charset="0"/>
              </a:defRPr>
            </a:lvl9pPr>
          </a:lstStyle>
          <a:p>
            <a:pPr marL="0" indent="0">
              <a:buNone/>
            </a:pPr>
            <a:endParaRPr lang="en-US" dirty="0" smtClean="0"/>
          </a:p>
          <a:p>
            <a:r>
              <a:rPr lang="en-US" dirty="0" smtClean="0"/>
              <a:t>Use the story estimates and estimated velocity you developed a few minutes ago</a:t>
            </a:r>
          </a:p>
          <a:p>
            <a:r>
              <a:rPr lang="en-US" dirty="0" smtClean="0"/>
              <a:t>How many iterations will it take you to complete your creature?</a:t>
            </a:r>
          </a:p>
          <a:p>
            <a:pPr marL="0" indent="0">
              <a:buNone/>
            </a:pPr>
            <a:endParaRPr lang="en-US" dirty="0"/>
          </a:p>
        </p:txBody>
      </p:sp>
    </p:spTree>
    <p:extLst>
      <p:ext uri="{BB962C8B-B14F-4D97-AF65-F5344CB8AC3E}">
        <p14:creationId xmlns:p14="http://schemas.microsoft.com/office/powerpoint/2010/main" val="4203703238"/>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65760" y="303609"/>
            <a:ext cx="8412480" cy="839391"/>
          </a:xfrm>
        </p:spPr>
        <p:txBody>
          <a:bodyPr/>
          <a:lstStyle/>
          <a:p>
            <a:r>
              <a:rPr lang="en-US" sz="4400" dirty="0" smtClean="0">
                <a:latin typeface="Marydale"/>
              </a:rPr>
              <a:t>Velocity Adjustment - Risk</a:t>
            </a:r>
          </a:p>
        </p:txBody>
      </p:sp>
      <p:sp>
        <p:nvSpPr>
          <p:cNvPr id="6" name="Content Placeholder 5"/>
          <p:cNvSpPr>
            <a:spLocks noGrp="1"/>
          </p:cNvSpPr>
          <p:nvPr>
            <p:ph idx="1"/>
          </p:nvPr>
        </p:nvSpPr>
        <p:spPr>
          <a:xfrm>
            <a:off x="457200" y="1371600"/>
            <a:ext cx="8458200" cy="685800"/>
          </a:xfrm>
        </p:spPr>
        <p:txBody>
          <a:bodyPr>
            <a:noAutofit/>
          </a:bodyPr>
          <a:lstStyle/>
          <a:p>
            <a:pPr marL="0" indent="0">
              <a:buNone/>
            </a:pPr>
            <a:r>
              <a:rPr lang="en-US" sz="2000" dirty="0" smtClean="0">
                <a:solidFill>
                  <a:schemeClr val="accent6">
                    <a:lumMod val="60000"/>
                    <a:lumOff val="40000"/>
                  </a:schemeClr>
                </a:solidFill>
              </a:rPr>
              <a:t>Calculate with lower end of the velocity estimate, or to account for risks</a:t>
            </a:r>
            <a:endParaRPr lang="en-US" sz="2000" b="1" dirty="0" smtClean="0">
              <a:solidFill>
                <a:schemeClr val="accent6">
                  <a:lumMod val="60000"/>
                  <a:lumOff val="40000"/>
                </a:schemeClr>
              </a:solidFill>
            </a:endParaRPr>
          </a:p>
        </p:txBody>
      </p:sp>
      <p:grpSp>
        <p:nvGrpSpPr>
          <p:cNvPr id="49" name="Group 48"/>
          <p:cNvGrpSpPr/>
          <p:nvPr/>
        </p:nvGrpSpPr>
        <p:grpSpPr>
          <a:xfrm>
            <a:off x="1654038" y="1981200"/>
            <a:ext cx="4887114" cy="3358203"/>
            <a:chOff x="1654038" y="2651130"/>
            <a:chExt cx="4887114" cy="2688273"/>
          </a:xfrm>
        </p:grpSpPr>
        <p:cxnSp>
          <p:nvCxnSpPr>
            <p:cNvPr id="7" name="Straight Connector 6"/>
            <p:cNvCxnSpPr/>
            <p:nvPr/>
          </p:nvCxnSpPr>
          <p:spPr bwMode="auto">
            <a:xfrm rot="16200000" flipH="1">
              <a:off x="321351" y="3983817"/>
              <a:ext cx="2688273" cy="22899"/>
            </a:xfrm>
            <a:prstGeom prst="line">
              <a:avLst/>
            </a:prstGeom>
            <a:solidFill>
              <a:schemeClr val="accent1"/>
            </a:solidFill>
            <a:ln w="50800" cap="flat" cmpd="sng" algn="ctr">
              <a:solidFill>
                <a:srgbClr val="C6E539"/>
              </a:solidFill>
              <a:prstDash val="solid"/>
              <a:round/>
              <a:headEnd type="none" w="med" len="med"/>
              <a:tailEnd type="none" w="med" len="med"/>
            </a:ln>
            <a:effectLst/>
          </p:spPr>
        </p:cxnSp>
        <p:cxnSp>
          <p:nvCxnSpPr>
            <p:cNvPr id="9" name="Straight Connector 8"/>
            <p:cNvCxnSpPr/>
            <p:nvPr/>
          </p:nvCxnSpPr>
          <p:spPr bwMode="auto">
            <a:xfrm rot="10800000" flipV="1">
              <a:off x="1654039" y="5338612"/>
              <a:ext cx="4887113" cy="1"/>
            </a:xfrm>
            <a:prstGeom prst="line">
              <a:avLst/>
            </a:prstGeom>
            <a:solidFill>
              <a:schemeClr val="accent1"/>
            </a:solidFill>
            <a:ln w="50800" cap="flat" cmpd="sng" algn="ctr">
              <a:solidFill>
                <a:srgbClr val="C6E539"/>
              </a:solidFill>
              <a:prstDash val="solid"/>
              <a:round/>
              <a:headEnd type="none" w="med" len="med"/>
              <a:tailEnd type="none" w="med" len="med"/>
            </a:ln>
            <a:effectLst/>
          </p:spPr>
        </p:cxnSp>
      </p:grpSp>
      <p:sp>
        <p:nvSpPr>
          <p:cNvPr id="10" name="TextBox 9"/>
          <p:cNvSpPr txBox="1"/>
          <p:nvPr/>
        </p:nvSpPr>
        <p:spPr>
          <a:xfrm rot="16200000">
            <a:off x="-506968" y="3402568"/>
            <a:ext cx="2514600" cy="738664"/>
          </a:xfrm>
          <a:prstGeom prst="rect">
            <a:avLst/>
          </a:prstGeom>
          <a:noFill/>
        </p:spPr>
        <p:txBody>
          <a:bodyPr wrap="square" rtlCol="0">
            <a:spAutoFit/>
          </a:bodyPr>
          <a:lstStyle/>
          <a:p>
            <a:pPr>
              <a:buNone/>
            </a:pPr>
            <a:r>
              <a:rPr lang="en-US" dirty="0" smtClean="0"/>
              <a:t>POINTS</a:t>
            </a:r>
            <a:endParaRPr lang="en-US" dirty="0"/>
          </a:p>
        </p:txBody>
      </p:sp>
      <p:cxnSp>
        <p:nvCxnSpPr>
          <p:cNvPr id="4" name="Straight Connector 3"/>
          <p:cNvCxnSpPr/>
          <p:nvPr/>
        </p:nvCxnSpPr>
        <p:spPr bwMode="auto">
          <a:xfrm>
            <a:off x="5410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1" name="Straight Connector 40"/>
          <p:cNvCxnSpPr/>
          <p:nvPr/>
        </p:nvCxnSpPr>
        <p:spPr bwMode="auto">
          <a:xfrm>
            <a:off x="4648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2" name="Straight Connector 41"/>
          <p:cNvCxnSpPr/>
          <p:nvPr/>
        </p:nvCxnSpPr>
        <p:spPr bwMode="auto">
          <a:xfrm>
            <a:off x="3886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3" name="Straight Connector 42"/>
          <p:cNvCxnSpPr/>
          <p:nvPr/>
        </p:nvCxnSpPr>
        <p:spPr bwMode="auto">
          <a:xfrm>
            <a:off x="32004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4" name="Straight Connector 43"/>
          <p:cNvCxnSpPr/>
          <p:nvPr/>
        </p:nvCxnSpPr>
        <p:spPr bwMode="auto">
          <a:xfrm>
            <a:off x="24384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1" name="TextBox 50"/>
          <p:cNvSpPr txBox="1"/>
          <p:nvPr/>
        </p:nvSpPr>
        <p:spPr>
          <a:xfrm>
            <a:off x="3352800" y="5486400"/>
            <a:ext cx="1600200" cy="400110"/>
          </a:xfrm>
          <a:prstGeom prst="rect">
            <a:avLst/>
          </a:prstGeom>
          <a:noFill/>
        </p:spPr>
        <p:txBody>
          <a:bodyPr wrap="square" rtlCol="0">
            <a:spAutoFit/>
          </a:bodyPr>
          <a:lstStyle/>
          <a:p>
            <a:pPr>
              <a:buNone/>
            </a:pPr>
            <a:r>
              <a:rPr lang="en-US" dirty="0" smtClean="0"/>
              <a:t>TIME</a:t>
            </a:r>
            <a:endParaRPr lang="en-US" dirty="0"/>
          </a:p>
        </p:txBody>
      </p:sp>
      <p:sp>
        <p:nvSpPr>
          <p:cNvPr id="52" name="Right Arrow 51"/>
          <p:cNvSpPr/>
          <p:nvPr/>
        </p:nvSpPr>
        <p:spPr bwMode="auto">
          <a:xfrm>
            <a:off x="5257800" y="5715000"/>
            <a:ext cx="609600" cy="304800"/>
          </a:xfrm>
          <a:prstGeom prst="rightArrow">
            <a:avLst/>
          </a:prstGeom>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3" name="Right Arrow 52"/>
          <p:cNvSpPr/>
          <p:nvPr/>
        </p:nvSpPr>
        <p:spPr bwMode="auto">
          <a:xfrm rot="16200000">
            <a:off x="1066800" y="3200400"/>
            <a:ext cx="609600" cy="304800"/>
          </a:xfrm>
          <a:prstGeom prst="rightArrow">
            <a:avLst/>
          </a:prstGeom>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4" name="Straight Connector 33"/>
          <p:cNvCxnSpPr/>
          <p:nvPr/>
        </p:nvCxnSpPr>
        <p:spPr bwMode="auto">
          <a:xfrm>
            <a:off x="1626138" y="2667000"/>
            <a:ext cx="4850862" cy="1588"/>
          </a:xfrm>
          <a:prstGeom prst="line">
            <a:avLst/>
          </a:prstGeom>
          <a:solidFill>
            <a:schemeClr val="accent1"/>
          </a:solidFill>
          <a:ln w="47625" cap="flat" cmpd="sng" algn="ctr">
            <a:solidFill>
              <a:srgbClr val="FF0000"/>
            </a:solidFill>
            <a:prstDash val="solid"/>
            <a:round/>
            <a:headEnd type="none" w="med" len="med"/>
            <a:tailEnd type="none" w="med" len="med"/>
          </a:ln>
          <a:effectLst/>
        </p:spPr>
      </p:cxnSp>
      <p:cxnSp>
        <p:nvCxnSpPr>
          <p:cNvPr id="3" name="Straight Connector 2"/>
          <p:cNvCxnSpPr/>
          <p:nvPr/>
        </p:nvCxnSpPr>
        <p:spPr bwMode="auto">
          <a:xfrm flipV="1">
            <a:off x="1752600" y="2209800"/>
            <a:ext cx="3352800" cy="31242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1" name="Straight Connector 30"/>
          <p:cNvCxnSpPr/>
          <p:nvPr/>
        </p:nvCxnSpPr>
        <p:spPr bwMode="auto">
          <a:xfrm>
            <a:off x="6172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2" name="Straight Connector 21"/>
          <p:cNvCxnSpPr/>
          <p:nvPr/>
        </p:nvCxnSpPr>
        <p:spPr bwMode="auto">
          <a:xfrm flipV="1">
            <a:off x="1752600" y="2362200"/>
            <a:ext cx="4724400" cy="2971800"/>
          </a:xfrm>
          <a:prstGeom prst="line">
            <a:avLst/>
          </a:prstGeom>
          <a:solidFill>
            <a:schemeClr val="accent1"/>
          </a:solidFill>
          <a:ln w="476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2409990106"/>
      </p:ext>
    </p:extLst>
  </p:cSld>
  <p:clrMapOvr>
    <a:masterClrMapping/>
  </p:clrMapOvr>
  <p:transition xmlns:p14="http://schemas.microsoft.com/office/powerpoint/2010/main" spd="slow">
    <p:fade thruBlk="1"/>
  </p:transition>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52400" y="303609"/>
            <a:ext cx="8625840" cy="839391"/>
          </a:xfrm>
        </p:spPr>
        <p:txBody>
          <a:bodyPr/>
          <a:lstStyle/>
          <a:p>
            <a:r>
              <a:rPr lang="en-US" sz="4400" dirty="0" smtClean="0">
                <a:latin typeface="Marydale"/>
              </a:rPr>
              <a:t>Velocity Adjustment – Ramp Up</a:t>
            </a:r>
          </a:p>
        </p:txBody>
      </p:sp>
      <p:sp>
        <p:nvSpPr>
          <p:cNvPr id="6" name="Content Placeholder 5"/>
          <p:cNvSpPr>
            <a:spLocks noGrp="1"/>
          </p:cNvSpPr>
          <p:nvPr>
            <p:ph idx="1"/>
          </p:nvPr>
        </p:nvSpPr>
        <p:spPr>
          <a:xfrm>
            <a:off x="457200" y="1371600"/>
            <a:ext cx="8458200" cy="685800"/>
          </a:xfrm>
        </p:spPr>
        <p:txBody>
          <a:bodyPr>
            <a:noAutofit/>
          </a:bodyPr>
          <a:lstStyle/>
          <a:p>
            <a:pPr marL="0" indent="0">
              <a:buNone/>
            </a:pPr>
            <a:r>
              <a:rPr lang="en-US" sz="2000" dirty="0" smtClean="0">
                <a:solidFill>
                  <a:schemeClr val="accent6">
                    <a:lumMod val="60000"/>
                    <a:lumOff val="40000"/>
                  </a:schemeClr>
                </a:solidFill>
              </a:rPr>
              <a:t>Account for the team (as a steady-state whole) will take a couple of iterations to get up to full (estimated) velocity</a:t>
            </a:r>
            <a:endParaRPr lang="en-US" sz="2000" b="1" dirty="0" smtClean="0">
              <a:solidFill>
                <a:schemeClr val="accent6">
                  <a:lumMod val="60000"/>
                  <a:lumOff val="40000"/>
                </a:schemeClr>
              </a:solidFill>
            </a:endParaRPr>
          </a:p>
        </p:txBody>
      </p:sp>
      <p:grpSp>
        <p:nvGrpSpPr>
          <p:cNvPr id="49" name="Group 48"/>
          <p:cNvGrpSpPr/>
          <p:nvPr/>
        </p:nvGrpSpPr>
        <p:grpSpPr>
          <a:xfrm>
            <a:off x="1654038" y="1981200"/>
            <a:ext cx="4887114" cy="3358203"/>
            <a:chOff x="1654038" y="2651130"/>
            <a:chExt cx="4887114" cy="2688273"/>
          </a:xfrm>
        </p:grpSpPr>
        <p:cxnSp>
          <p:nvCxnSpPr>
            <p:cNvPr id="7" name="Straight Connector 6"/>
            <p:cNvCxnSpPr/>
            <p:nvPr/>
          </p:nvCxnSpPr>
          <p:spPr bwMode="auto">
            <a:xfrm rot="16200000" flipH="1">
              <a:off x="321351" y="3983817"/>
              <a:ext cx="2688273" cy="22899"/>
            </a:xfrm>
            <a:prstGeom prst="line">
              <a:avLst/>
            </a:prstGeom>
            <a:solidFill>
              <a:schemeClr val="accent1"/>
            </a:solidFill>
            <a:ln w="50800" cap="flat" cmpd="sng" algn="ctr">
              <a:solidFill>
                <a:srgbClr val="C6E539"/>
              </a:solidFill>
              <a:prstDash val="solid"/>
              <a:round/>
              <a:headEnd type="none" w="med" len="med"/>
              <a:tailEnd type="none" w="med" len="med"/>
            </a:ln>
            <a:effectLst/>
          </p:spPr>
        </p:cxnSp>
        <p:cxnSp>
          <p:nvCxnSpPr>
            <p:cNvPr id="9" name="Straight Connector 8"/>
            <p:cNvCxnSpPr/>
            <p:nvPr/>
          </p:nvCxnSpPr>
          <p:spPr bwMode="auto">
            <a:xfrm rot="10800000" flipV="1">
              <a:off x="1654039" y="5338612"/>
              <a:ext cx="4887113" cy="1"/>
            </a:xfrm>
            <a:prstGeom prst="line">
              <a:avLst/>
            </a:prstGeom>
            <a:solidFill>
              <a:schemeClr val="accent1"/>
            </a:solidFill>
            <a:ln w="50800" cap="flat" cmpd="sng" algn="ctr">
              <a:solidFill>
                <a:srgbClr val="C6E539"/>
              </a:solidFill>
              <a:prstDash val="solid"/>
              <a:round/>
              <a:headEnd type="none" w="med" len="med"/>
              <a:tailEnd type="none" w="med" len="med"/>
            </a:ln>
            <a:effectLst/>
          </p:spPr>
        </p:cxnSp>
      </p:grpSp>
      <p:sp>
        <p:nvSpPr>
          <p:cNvPr id="10" name="TextBox 9"/>
          <p:cNvSpPr txBox="1"/>
          <p:nvPr/>
        </p:nvSpPr>
        <p:spPr>
          <a:xfrm rot="16200000">
            <a:off x="533400" y="3876645"/>
            <a:ext cx="1600200" cy="400110"/>
          </a:xfrm>
          <a:prstGeom prst="rect">
            <a:avLst/>
          </a:prstGeom>
          <a:noFill/>
        </p:spPr>
        <p:txBody>
          <a:bodyPr wrap="square" rtlCol="0">
            <a:spAutoFit/>
          </a:bodyPr>
          <a:lstStyle/>
          <a:p>
            <a:pPr>
              <a:buNone/>
            </a:pPr>
            <a:r>
              <a:rPr lang="en-US" dirty="0" smtClean="0"/>
              <a:t>POINTS</a:t>
            </a:r>
            <a:endParaRPr lang="en-US" dirty="0"/>
          </a:p>
        </p:txBody>
      </p:sp>
      <p:cxnSp>
        <p:nvCxnSpPr>
          <p:cNvPr id="4" name="Straight Connector 3"/>
          <p:cNvCxnSpPr/>
          <p:nvPr/>
        </p:nvCxnSpPr>
        <p:spPr bwMode="auto">
          <a:xfrm>
            <a:off x="5410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1" name="Straight Connector 40"/>
          <p:cNvCxnSpPr/>
          <p:nvPr/>
        </p:nvCxnSpPr>
        <p:spPr bwMode="auto">
          <a:xfrm>
            <a:off x="4648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2" name="Straight Connector 41"/>
          <p:cNvCxnSpPr/>
          <p:nvPr/>
        </p:nvCxnSpPr>
        <p:spPr bwMode="auto">
          <a:xfrm>
            <a:off x="3886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3" name="Straight Connector 42"/>
          <p:cNvCxnSpPr/>
          <p:nvPr/>
        </p:nvCxnSpPr>
        <p:spPr bwMode="auto">
          <a:xfrm>
            <a:off x="32004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4" name="Straight Connector 43"/>
          <p:cNvCxnSpPr/>
          <p:nvPr/>
        </p:nvCxnSpPr>
        <p:spPr bwMode="auto">
          <a:xfrm>
            <a:off x="24384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1" name="TextBox 50"/>
          <p:cNvSpPr txBox="1"/>
          <p:nvPr/>
        </p:nvSpPr>
        <p:spPr>
          <a:xfrm>
            <a:off x="3352800" y="5486400"/>
            <a:ext cx="1600200" cy="400110"/>
          </a:xfrm>
          <a:prstGeom prst="rect">
            <a:avLst/>
          </a:prstGeom>
          <a:noFill/>
        </p:spPr>
        <p:txBody>
          <a:bodyPr wrap="square" rtlCol="0">
            <a:spAutoFit/>
          </a:bodyPr>
          <a:lstStyle/>
          <a:p>
            <a:pPr>
              <a:buNone/>
            </a:pPr>
            <a:r>
              <a:rPr lang="en-US" dirty="0" smtClean="0"/>
              <a:t>TIME</a:t>
            </a:r>
            <a:endParaRPr lang="en-US" dirty="0"/>
          </a:p>
        </p:txBody>
      </p:sp>
      <p:sp>
        <p:nvSpPr>
          <p:cNvPr id="52" name="Right Arrow 51"/>
          <p:cNvSpPr/>
          <p:nvPr/>
        </p:nvSpPr>
        <p:spPr bwMode="auto">
          <a:xfrm>
            <a:off x="4267200" y="5562600"/>
            <a:ext cx="609600" cy="304800"/>
          </a:xfrm>
          <a:prstGeom prst="rightArrow">
            <a:avLst/>
          </a:prstGeom>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3" name="Right Arrow 52"/>
          <p:cNvSpPr/>
          <p:nvPr/>
        </p:nvSpPr>
        <p:spPr bwMode="auto">
          <a:xfrm rot="16200000">
            <a:off x="1066800" y="3200400"/>
            <a:ext cx="609600" cy="304800"/>
          </a:xfrm>
          <a:prstGeom prst="rightArrow">
            <a:avLst/>
          </a:prstGeom>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4" name="Straight Connector 33"/>
          <p:cNvCxnSpPr/>
          <p:nvPr/>
        </p:nvCxnSpPr>
        <p:spPr bwMode="auto">
          <a:xfrm>
            <a:off x="1626138" y="2667000"/>
            <a:ext cx="4850862" cy="1588"/>
          </a:xfrm>
          <a:prstGeom prst="line">
            <a:avLst/>
          </a:prstGeom>
          <a:solidFill>
            <a:schemeClr val="accent1"/>
          </a:solidFill>
          <a:ln w="47625" cap="flat" cmpd="sng" algn="ctr">
            <a:solidFill>
              <a:srgbClr val="FF0000"/>
            </a:solidFill>
            <a:prstDash val="solid"/>
            <a:round/>
            <a:headEnd type="none" w="med" len="med"/>
            <a:tailEnd type="none" w="med" len="med"/>
          </a:ln>
          <a:effectLst/>
        </p:spPr>
      </p:cxnSp>
      <p:cxnSp>
        <p:nvCxnSpPr>
          <p:cNvPr id="31" name="Straight Connector 30"/>
          <p:cNvCxnSpPr/>
          <p:nvPr/>
        </p:nvCxnSpPr>
        <p:spPr bwMode="auto">
          <a:xfrm>
            <a:off x="6172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9" name="Freeform 28"/>
          <p:cNvSpPr/>
          <p:nvPr/>
        </p:nvSpPr>
        <p:spPr>
          <a:xfrm>
            <a:off x="6267812" y="3765278"/>
            <a:ext cx="3039005" cy="1346200"/>
          </a:xfrm>
          <a:custGeom>
            <a:avLst/>
            <a:gdLst>
              <a:gd name="connsiteX0" fmla="*/ 0 w 3039005"/>
              <a:gd name="connsiteY0" fmla="*/ 1346200 h 1346200"/>
              <a:gd name="connsiteX1" fmla="*/ 139700 w 3039005"/>
              <a:gd name="connsiteY1" fmla="*/ 1333500 h 1346200"/>
              <a:gd name="connsiteX2" fmla="*/ 203200 w 3039005"/>
              <a:gd name="connsiteY2" fmla="*/ 1308100 h 1346200"/>
              <a:gd name="connsiteX3" fmla="*/ 355600 w 3039005"/>
              <a:gd name="connsiteY3" fmla="*/ 1270000 h 1346200"/>
              <a:gd name="connsiteX4" fmla="*/ 431800 w 3039005"/>
              <a:gd name="connsiteY4" fmla="*/ 1244600 h 1346200"/>
              <a:gd name="connsiteX5" fmla="*/ 469900 w 3039005"/>
              <a:gd name="connsiteY5" fmla="*/ 1231900 h 1346200"/>
              <a:gd name="connsiteX6" fmla="*/ 571500 w 3039005"/>
              <a:gd name="connsiteY6" fmla="*/ 1206500 h 1346200"/>
              <a:gd name="connsiteX7" fmla="*/ 609600 w 3039005"/>
              <a:gd name="connsiteY7" fmla="*/ 1193800 h 1346200"/>
              <a:gd name="connsiteX8" fmla="*/ 711200 w 3039005"/>
              <a:gd name="connsiteY8" fmla="*/ 1168400 h 1346200"/>
              <a:gd name="connsiteX9" fmla="*/ 800100 w 3039005"/>
              <a:gd name="connsiteY9" fmla="*/ 1104900 h 1346200"/>
              <a:gd name="connsiteX10" fmla="*/ 850900 w 3039005"/>
              <a:gd name="connsiteY10" fmla="*/ 1079500 h 1346200"/>
              <a:gd name="connsiteX11" fmla="*/ 901700 w 3039005"/>
              <a:gd name="connsiteY11" fmla="*/ 1041400 h 1346200"/>
              <a:gd name="connsiteX12" fmla="*/ 939800 w 3039005"/>
              <a:gd name="connsiteY12" fmla="*/ 1028700 h 1346200"/>
              <a:gd name="connsiteX13" fmla="*/ 977900 w 3039005"/>
              <a:gd name="connsiteY13" fmla="*/ 1003300 h 1346200"/>
              <a:gd name="connsiteX14" fmla="*/ 1320800 w 3039005"/>
              <a:gd name="connsiteY14" fmla="*/ 977900 h 1346200"/>
              <a:gd name="connsiteX15" fmla="*/ 1346200 w 3039005"/>
              <a:gd name="connsiteY15" fmla="*/ 939800 h 1346200"/>
              <a:gd name="connsiteX16" fmla="*/ 1397000 w 3039005"/>
              <a:gd name="connsiteY16" fmla="*/ 914400 h 1346200"/>
              <a:gd name="connsiteX17" fmla="*/ 1524000 w 3039005"/>
              <a:gd name="connsiteY17" fmla="*/ 863600 h 1346200"/>
              <a:gd name="connsiteX18" fmla="*/ 1651000 w 3039005"/>
              <a:gd name="connsiteY18" fmla="*/ 812800 h 1346200"/>
              <a:gd name="connsiteX19" fmla="*/ 1765300 w 3039005"/>
              <a:gd name="connsiteY19" fmla="*/ 762000 h 1346200"/>
              <a:gd name="connsiteX20" fmla="*/ 1854200 w 3039005"/>
              <a:gd name="connsiteY20" fmla="*/ 647700 h 1346200"/>
              <a:gd name="connsiteX21" fmla="*/ 1955800 w 3039005"/>
              <a:gd name="connsiteY21" fmla="*/ 596900 h 1346200"/>
              <a:gd name="connsiteX22" fmla="*/ 2044700 w 3039005"/>
              <a:gd name="connsiteY22" fmla="*/ 546100 h 1346200"/>
              <a:gd name="connsiteX23" fmla="*/ 2095500 w 3039005"/>
              <a:gd name="connsiteY23" fmla="*/ 508000 h 1346200"/>
              <a:gd name="connsiteX24" fmla="*/ 2120900 w 3039005"/>
              <a:gd name="connsiteY24" fmla="*/ 469900 h 1346200"/>
              <a:gd name="connsiteX25" fmla="*/ 2184400 w 3039005"/>
              <a:gd name="connsiteY25" fmla="*/ 330200 h 1346200"/>
              <a:gd name="connsiteX26" fmla="*/ 2209800 w 3039005"/>
              <a:gd name="connsiteY26" fmla="*/ 241300 h 1346200"/>
              <a:gd name="connsiteX27" fmla="*/ 2247900 w 3039005"/>
              <a:gd name="connsiteY27" fmla="*/ 190500 h 1346200"/>
              <a:gd name="connsiteX28" fmla="*/ 2273300 w 3039005"/>
              <a:gd name="connsiteY28" fmla="*/ 152400 h 1346200"/>
              <a:gd name="connsiteX29" fmla="*/ 2362200 w 3039005"/>
              <a:gd name="connsiteY29" fmla="*/ 114300 h 1346200"/>
              <a:gd name="connsiteX30" fmla="*/ 2616200 w 3039005"/>
              <a:gd name="connsiteY30" fmla="*/ 127000 h 1346200"/>
              <a:gd name="connsiteX31" fmla="*/ 2667000 w 3039005"/>
              <a:gd name="connsiteY31" fmla="*/ 152400 h 1346200"/>
              <a:gd name="connsiteX32" fmla="*/ 2768600 w 3039005"/>
              <a:gd name="connsiteY32" fmla="*/ 165100 h 1346200"/>
              <a:gd name="connsiteX33" fmla="*/ 2806700 w 3039005"/>
              <a:gd name="connsiteY33" fmla="*/ 190500 h 1346200"/>
              <a:gd name="connsiteX34" fmla="*/ 2857500 w 3039005"/>
              <a:gd name="connsiteY34" fmla="*/ 254000 h 1346200"/>
              <a:gd name="connsiteX35" fmla="*/ 2895600 w 3039005"/>
              <a:gd name="connsiteY35" fmla="*/ 228600 h 1346200"/>
              <a:gd name="connsiteX36" fmla="*/ 2933700 w 3039005"/>
              <a:gd name="connsiteY36" fmla="*/ 215900 h 1346200"/>
              <a:gd name="connsiteX37" fmla="*/ 2946400 w 3039005"/>
              <a:gd name="connsiteY37" fmla="*/ 165100 h 1346200"/>
              <a:gd name="connsiteX38" fmla="*/ 2997200 w 3039005"/>
              <a:gd name="connsiteY38" fmla="*/ 88900 h 1346200"/>
              <a:gd name="connsiteX39" fmla="*/ 3035300 w 3039005"/>
              <a:gd name="connsiteY39" fmla="*/ 63500 h 1346200"/>
              <a:gd name="connsiteX40" fmla="*/ 3035300 w 3039005"/>
              <a:gd name="connsiteY40" fmla="*/ 0 h 134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039005" h="1346200">
                <a:moveTo>
                  <a:pt x="0" y="1346200"/>
                </a:moveTo>
                <a:cubicBezTo>
                  <a:pt x="46567" y="1341967"/>
                  <a:pt x="93742" y="1342117"/>
                  <a:pt x="139700" y="1333500"/>
                </a:cubicBezTo>
                <a:cubicBezTo>
                  <a:pt x="162107" y="1329299"/>
                  <a:pt x="181329" y="1314533"/>
                  <a:pt x="203200" y="1308100"/>
                </a:cubicBezTo>
                <a:cubicBezTo>
                  <a:pt x="253436" y="1293325"/>
                  <a:pt x="305147" y="1284015"/>
                  <a:pt x="355600" y="1270000"/>
                </a:cubicBezTo>
                <a:cubicBezTo>
                  <a:pt x="381397" y="1262834"/>
                  <a:pt x="406400" y="1253067"/>
                  <a:pt x="431800" y="1244600"/>
                </a:cubicBezTo>
                <a:cubicBezTo>
                  <a:pt x="444500" y="1240367"/>
                  <a:pt x="456913" y="1235147"/>
                  <a:pt x="469900" y="1231900"/>
                </a:cubicBezTo>
                <a:cubicBezTo>
                  <a:pt x="503767" y="1223433"/>
                  <a:pt x="537821" y="1215685"/>
                  <a:pt x="571500" y="1206500"/>
                </a:cubicBezTo>
                <a:cubicBezTo>
                  <a:pt x="584415" y="1202978"/>
                  <a:pt x="596613" y="1197047"/>
                  <a:pt x="609600" y="1193800"/>
                </a:cubicBezTo>
                <a:cubicBezTo>
                  <a:pt x="638583" y="1186554"/>
                  <a:pt x="682170" y="1182915"/>
                  <a:pt x="711200" y="1168400"/>
                </a:cubicBezTo>
                <a:cubicBezTo>
                  <a:pt x="738067" y="1154966"/>
                  <a:pt x="777089" y="1119282"/>
                  <a:pt x="800100" y="1104900"/>
                </a:cubicBezTo>
                <a:cubicBezTo>
                  <a:pt x="816154" y="1094866"/>
                  <a:pt x="834846" y="1089534"/>
                  <a:pt x="850900" y="1079500"/>
                </a:cubicBezTo>
                <a:cubicBezTo>
                  <a:pt x="868849" y="1068282"/>
                  <a:pt x="883322" y="1051902"/>
                  <a:pt x="901700" y="1041400"/>
                </a:cubicBezTo>
                <a:cubicBezTo>
                  <a:pt x="913323" y="1034758"/>
                  <a:pt x="927826" y="1034687"/>
                  <a:pt x="939800" y="1028700"/>
                </a:cubicBezTo>
                <a:cubicBezTo>
                  <a:pt x="953452" y="1021874"/>
                  <a:pt x="962770" y="1005317"/>
                  <a:pt x="977900" y="1003300"/>
                </a:cubicBezTo>
                <a:cubicBezTo>
                  <a:pt x="1091508" y="988152"/>
                  <a:pt x="1206500" y="986367"/>
                  <a:pt x="1320800" y="977900"/>
                </a:cubicBezTo>
                <a:cubicBezTo>
                  <a:pt x="1329267" y="965200"/>
                  <a:pt x="1334474" y="949571"/>
                  <a:pt x="1346200" y="939800"/>
                </a:cubicBezTo>
                <a:cubicBezTo>
                  <a:pt x="1360744" y="927680"/>
                  <a:pt x="1379599" y="921858"/>
                  <a:pt x="1397000" y="914400"/>
                </a:cubicBezTo>
                <a:cubicBezTo>
                  <a:pt x="1438908" y="896439"/>
                  <a:pt x="1480745" y="878018"/>
                  <a:pt x="1524000" y="863600"/>
                </a:cubicBezTo>
                <a:cubicBezTo>
                  <a:pt x="1671015" y="814595"/>
                  <a:pt x="1538879" y="862632"/>
                  <a:pt x="1651000" y="812800"/>
                </a:cubicBezTo>
                <a:cubicBezTo>
                  <a:pt x="1796940" y="747938"/>
                  <a:pt x="1640244" y="824528"/>
                  <a:pt x="1765300" y="762000"/>
                </a:cubicBezTo>
                <a:cubicBezTo>
                  <a:pt x="1794933" y="723900"/>
                  <a:pt x="1811028" y="669286"/>
                  <a:pt x="1854200" y="647700"/>
                </a:cubicBezTo>
                <a:lnTo>
                  <a:pt x="1955800" y="596900"/>
                </a:lnTo>
                <a:cubicBezTo>
                  <a:pt x="2005409" y="572096"/>
                  <a:pt x="2002815" y="576018"/>
                  <a:pt x="2044700" y="546100"/>
                </a:cubicBezTo>
                <a:cubicBezTo>
                  <a:pt x="2061924" y="533797"/>
                  <a:pt x="2080533" y="522967"/>
                  <a:pt x="2095500" y="508000"/>
                </a:cubicBezTo>
                <a:cubicBezTo>
                  <a:pt x="2106293" y="497207"/>
                  <a:pt x="2113487" y="483243"/>
                  <a:pt x="2120900" y="469900"/>
                </a:cubicBezTo>
                <a:cubicBezTo>
                  <a:pt x="2142488" y="431041"/>
                  <a:pt x="2169893" y="373722"/>
                  <a:pt x="2184400" y="330200"/>
                </a:cubicBezTo>
                <a:cubicBezTo>
                  <a:pt x="2194146" y="300962"/>
                  <a:pt x="2197047" y="269357"/>
                  <a:pt x="2209800" y="241300"/>
                </a:cubicBezTo>
                <a:cubicBezTo>
                  <a:pt x="2218559" y="222031"/>
                  <a:pt x="2235597" y="207724"/>
                  <a:pt x="2247900" y="190500"/>
                </a:cubicBezTo>
                <a:cubicBezTo>
                  <a:pt x="2256772" y="178080"/>
                  <a:pt x="2262507" y="163193"/>
                  <a:pt x="2273300" y="152400"/>
                </a:cubicBezTo>
                <a:cubicBezTo>
                  <a:pt x="2302535" y="123165"/>
                  <a:pt x="2323337" y="124016"/>
                  <a:pt x="2362200" y="114300"/>
                </a:cubicBezTo>
                <a:cubicBezTo>
                  <a:pt x="2446867" y="118533"/>
                  <a:pt x="2532082" y="116485"/>
                  <a:pt x="2616200" y="127000"/>
                </a:cubicBezTo>
                <a:cubicBezTo>
                  <a:pt x="2634986" y="129348"/>
                  <a:pt x="2648633" y="147808"/>
                  <a:pt x="2667000" y="152400"/>
                </a:cubicBezTo>
                <a:cubicBezTo>
                  <a:pt x="2700111" y="160678"/>
                  <a:pt x="2734733" y="160867"/>
                  <a:pt x="2768600" y="165100"/>
                </a:cubicBezTo>
                <a:cubicBezTo>
                  <a:pt x="2781300" y="173567"/>
                  <a:pt x="2797165" y="178581"/>
                  <a:pt x="2806700" y="190500"/>
                </a:cubicBezTo>
                <a:cubicBezTo>
                  <a:pt x="2876807" y="278134"/>
                  <a:pt x="2748311" y="181207"/>
                  <a:pt x="2857500" y="254000"/>
                </a:cubicBezTo>
                <a:cubicBezTo>
                  <a:pt x="2870200" y="245533"/>
                  <a:pt x="2881948" y="235426"/>
                  <a:pt x="2895600" y="228600"/>
                </a:cubicBezTo>
                <a:cubicBezTo>
                  <a:pt x="2907574" y="222613"/>
                  <a:pt x="2925337" y="226353"/>
                  <a:pt x="2933700" y="215900"/>
                </a:cubicBezTo>
                <a:cubicBezTo>
                  <a:pt x="2944604" y="202270"/>
                  <a:pt x="2938594" y="180712"/>
                  <a:pt x="2946400" y="165100"/>
                </a:cubicBezTo>
                <a:cubicBezTo>
                  <a:pt x="2960052" y="137796"/>
                  <a:pt x="2971800" y="105833"/>
                  <a:pt x="2997200" y="88900"/>
                </a:cubicBezTo>
                <a:cubicBezTo>
                  <a:pt x="3009900" y="80433"/>
                  <a:pt x="3029287" y="77529"/>
                  <a:pt x="3035300" y="63500"/>
                </a:cubicBezTo>
                <a:cubicBezTo>
                  <a:pt x="3043638" y="44045"/>
                  <a:pt x="3035300" y="21167"/>
                  <a:pt x="3035300" y="0"/>
                </a:cubicBezTo>
              </a:path>
            </a:pathLst>
          </a:custGeom>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kern="1200" cap="none" normalizeH="0" baseline="0">
              <a:ln>
                <a:noFill/>
              </a:ln>
              <a:solidFill>
                <a:schemeClr val="tx1"/>
              </a:solidFill>
              <a:effectLst/>
              <a:latin typeface="Arial" charset="0"/>
              <a:ea typeface="ＭＳ Ｐゴシック" charset="-128"/>
              <a:cs typeface="ＭＳ Ｐゴシック" charset="-128"/>
            </a:endParaRPr>
          </a:p>
        </p:txBody>
      </p:sp>
      <p:grpSp>
        <p:nvGrpSpPr>
          <p:cNvPr id="17" name="Group 16"/>
          <p:cNvGrpSpPr/>
          <p:nvPr/>
        </p:nvGrpSpPr>
        <p:grpSpPr>
          <a:xfrm>
            <a:off x="1676400" y="2209800"/>
            <a:ext cx="3733800" cy="3124200"/>
            <a:chOff x="1676400" y="2209800"/>
            <a:chExt cx="3733800" cy="3124200"/>
          </a:xfrm>
        </p:grpSpPr>
        <p:cxnSp>
          <p:nvCxnSpPr>
            <p:cNvPr id="32" name="Straight Connector 31"/>
            <p:cNvCxnSpPr/>
            <p:nvPr/>
          </p:nvCxnSpPr>
          <p:spPr bwMode="auto">
            <a:xfrm flipV="1">
              <a:off x="2438400" y="2209800"/>
              <a:ext cx="2971800" cy="27432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7" name="Straight Connector 36"/>
            <p:cNvCxnSpPr/>
            <p:nvPr/>
          </p:nvCxnSpPr>
          <p:spPr bwMode="auto">
            <a:xfrm flipV="1">
              <a:off x="1676400" y="4953000"/>
              <a:ext cx="762000" cy="3810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39" name="Group 38"/>
          <p:cNvGrpSpPr/>
          <p:nvPr/>
        </p:nvGrpSpPr>
        <p:grpSpPr>
          <a:xfrm rot="217605">
            <a:off x="1776491" y="2203732"/>
            <a:ext cx="4905217" cy="3319913"/>
            <a:chOff x="1676400" y="2209800"/>
            <a:chExt cx="3733800" cy="3124200"/>
          </a:xfrm>
        </p:grpSpPr>
        <p:cxnSp>
          <p:nvCxnSpPr>
            <p:cNvPr id="40" name="Straight Connector 39"/>
            <p:cNvCxnSpPr/>
            <p:nvPr/>
          </p:nvCxnSpPr>
          <p:spPr bwMode="auto">
            <a:xfrm flipV="1">
              <a:off x="2438400" y="2209800"/>
              <a:ext cx="2971800" cy="27432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Straight Connector 44"/>
            <p:cNvCxnSpPr/>
            <p:nvPr/>
          </p:nvCxnSpPr>
          <p:spPr bwMode="auto">
            <a:xfrm flipV="1">
              <a:off x="1676400" y="4953000"/>
              <a:ext cx="762000" cy="3810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Tree>
    <p:extLst>
      <p:ext uri="{BB962C8B-B14F-4D97-AF65-F5344CB8AC3E}">
        <p14:creationId xmlns:p14="http://schemas.microsoft.com/office/powerpoint/2010/main" val="420589066"/>
      </p:ext>
    </p:extLst>
  </p:cSld>
  <p:clrMapOvr>
    <a:masterClrMapping/>
  </p:clrMapOvr>
  <p:transition xmlns:p14="http://schemas.microsoft.com/office/powerpoint/2010/main" spd="slow">
    <p:fade thruBlk="1"/>
  </p:transition>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52400" y="303609"/>
            <a:ext cx="8625840" cy="839391"/>
          </a:xfrm>
        </p:spPr>
        <p:txBody>
          <a:bodyPr/>
          <a:lstStyle/>
          <a:p>
            <a:r>
              <a:rPr lang="en-US" sz="4400" dirty="0" smtClean="0">
                <a:latin typeface="Marydale"/>
              </a:rPr>
              <a:t>Velocity Adjustment – Onboarding</a:t>
            </a:r>
          </a:p>
        </p:txBody>
      </p:sp>
      <p:sp>
        <p:nvSpPr>
          <p:cNvPr id="6" name="Content Placeholder 5"/>
          <p:cNvSpPr>
            <a:spLocks noGrp="1"/>
          </p:cNvSpPr>
          <p:nvPr>
            <p:ph idx="1"/>
          </p:nvPr>
        </p:nvSpPr>
        <p:spPr>
          <a:xfrm>
            <a:off x="457200" y="1371600"/>
            <a:ext cx="8458200" cy="685800"/>
          </a:xfrm>
        </p:spPr>
        <p:txBody>
          <a:bodyPr>
            <a:noAutofit/>
          </a:bodyPr>
          <a:lstStyle/>
          <a:p>
            <a:pPr marL="0" indent="0">
              <a:buNone/>
            </a:pPr>
            <a:r>
              <a:rPr lang="en-US" sz="2000" dirty="0" smtClean="0">
                <a:solidFill>
                  <a:schemeClr val="accent6">
                    <a:lumMod val="60000"/>
                    <a:lumOff val="40000"/>
                  </a:schemeClr>
                </a:solidFill>
              </a:rPr>
              <a:t>Depending on size of team, not all developers may start on the first day. May need to adjust further to match velocity to onboarding.</a:t>
            </a:r>
            <a:endParaRPr lang="en-US" sz="2000" b="1" dirty="0" smtClean="0">
              <a:solidFill>
                <a:schemeClr val="accent6">
                  <a:lumMod val="60000"/>
                  <a:lumOff val="40000"/>
                </a:schemeClr>
              </a:solidFill>
            </a:endParaRPr>
          </a:p>
        </p:txBody>
      </p:sp>
      <p:grpSp>
        <p:nvGrpSpPr>
          <p:cNvPr id="49" name="Group 48"/>
          <p:cNvGrpSpPr/>
          <p:nvPr/>
        </p:nvGrpSpPr>
        <p:grpSpPr>
          <a:xfrm>
            <a:off x="1654038" y="1981200"/>
            <a:ext cx="4887114" cy="3358203"/>
            <a:chOff x="1654038" y="2651130"/>
            <a:chExt cx="4887114" cy="2688273"/>
          </a:xfrm>
        </p:grpSpPr>
        <p:cxnSp>
          <p:nvCxnSpPr>
            <p:cNvPr id="7" name="Straight Connector 6"/>
            <p:cNvCxnSpPr/>
            <p:nvPr/>
          </p:nvCxnSpPr>
          <p:spPr bwMode="auto">
            <a:xfrm rot="16200000" flipH="1">
              <a:off x="321351" y="3983817"/>
              <a:ext cx="2688273" cy="22899"/>
            </a:xfrm>
            <a:prstGeom prst="line">
              <a:avLst/>
            </a:prstGeom>
            <a:solidFill>
              <a:schemeClr val="accent1"/>
            </a:solidFill>
            <a:ln w="50800" cap="flat" cmpd="sng" algn="ctr">
              <a:solidFill>
                <a:srgbClr val="C6E539"/>
              </a:solidFill>
              <a:prstDash val="solid"/>
              <a:round/>
              <a:headEnd type="none" w="med" len="med"/>
              <a:tailEnd type="none" w="med" len="med"/>
            </a:ln>
            <a:effectLst/>
          </p:spPr>
        </p:cxnSp>
        <p:cxnSp>
          <p:nvCxnSpPr>
            <p:cNvPr id="9" name="Straight Connector 8"/>
            <p:cNvCxnSpPr/>
            <p:nvPr/>
          </p:nvCxnSpPr>
          <p:spPr bwMode="auto">
            <a:xfrm rot="10800000" flipV="1">
              <a:off x="1654039" y="5338612"/>
              <a:ext cx="4887113" cy="1"/>
            </a:xfrm>
            <a:prstGeom prst="line">
              <a:avLst/>
            </a:prstGeom>
            <a:solidFill>
              <a:schemeClr val="accent1"/>
            </a:solidFill>
            <a:ln w="50800" cap="flat" cmpd="sng" algn="ctr">
              <a:solidFill>
                <a:srgbClr val="C6E539"/>
              </a:solidFill>
              <a:prstDash val="solid"/>
              <a:round/>
              <a:headEnd type="none" w="med" len="med"/>
              <a:tailEnd type="none" w="med" len="med"/>
            </a:ln>
            <a:effectLst/>
          </p:spPr>
        </p:cxnSp>
      </p:grpSp>
      <p:sp>
        <p:nvSpPr>
          <p:cNvPr id="10" name="TextBox 9"/>
          <p:cNvSpPr txBox="1"/>
          <p:nvPr/>
        </p:nvSpPr>
        <p:spPr>
          <a:xfrm rot="16200000">
            <a:off x="533400" y="3876645"/>
            <a:ext cx="1600200" cy="400110"/>
          </a:xfrm>
          <a:prstGeom prst="rect">
            <a:avLst/>
          </a:prstGeom>
          <a:noFill/>
        </p:spPr>
        <p:txBody>
          <a:bodyPr wrap="square" rtlCol="0">
            <a:spAutoFit/>
          </a:bodyPr>
          <a:lstStyle/>
          <a:p>
            <a:pPr>
              <a:buNone/>
            </a:pPr>
            <a:r>
              <a:rPr lang="en-US" dirty="0" smtClean="0"/>
              <a:t>POINTS</a:t>
            </a:r>
            <a:endParaRPr lang="en-US" dirty="0"/>
          </a:p>
        </p:txBody>
      </p:sp>
      <p:cxnSp>
        <p:nvCxnSpPr>
          <p:cNvPr id="4" name="Straight Connector 3"/>
          <p:cNvCxnSpPr/>
          <p:nvPr/>
        </p:nvCxnSpPr>
        <p:spPr bwMode="auto">
          <a:xfrm>
            <a:off x="5410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1" name="Straight Connector 40"/>
          <p:cNvCxnSpPr/>
          <p:nvPr/>
        </p:nvCxnSpPr>
        <p:spPr bwMode="auto">
          <a:xfrm>
            <a:off x="4648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2" name="Straight Connector 41"/>
          <p:cNvCxnSpPr/>
          <p:nvPr/>
        </p:nvCxnSpPr>
        <p:spPr bwMode="auto">
          <a:xfrm>
            <a:off x="3886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3" name="Straight Connector 42"/>
          <p:cNvCxnSpPr/>
          <p:nvPr/>
        </p:nvCxnSpPr>
        <p:spPr bwMode="auto">
          <a:xfrm>
            <a:off x="32004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4" name="Straight Connector 43"/>
          <p:cNvCxnSpPr/>
          <p:nvPr/>
        </p:nvCxnSpPr>
        <p:spPr bwMode="auto">
          <a:xfrm>
            <a:off x="24384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1" name="TextBox 50"/>
          <p:cNvSpPr txBox="1"/>
          <p:nvPr/>
        </p:nvSpPr>
        <p:spPr>
          <a:xfrm>
            <a:off x="3352800" y="5486400"/>
            <a:ext cx="1600200" cy="400110"/>
          </a:xfrm>
          <a:prstGeom prst="rect">
            <a:avLst/>
          </a:prstGeom>
          <a:noFill/>
        </p:spPr>
        <p:txBody>
          <a:bodyPr wrap="square" rtlCol="0">
            <a:spAutoFit/>
          </a:bodyPr>
          <a:lstStyle/>
          <a:p>
            <a:pPr>
              <a:buNone/>
            </a:pPr>
            <a:r>
              <a:rPr lang="en-US" dirty="0" smtClean="0"/>
              <a:t>TIME</a:t>
            </a:r>
            <a:endParaRPr lang="en-US" dirty="0"/>
          </a:p>
        </p:txBody>
      </p:sp>
      <p:sp>
        <p:nvSpPr>
          <p:cNvPr id="52" name="Right Arrow 51"/>
          <p:cNvSpPr/>
          <p:nvPr/>
        </p:nvSpPr>
        <p:spPr bwMode="auto">
          <a:xfrm>
            <a:off x="4267200" y="5562600"/>
            <a:ext cx="609600" cy="304800"/>
          </a:xfrm>
          <a:prstGeom prst="rightArrow">
            <a:avLst/>
          </a:prstGeom>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3" name="Right Arrow 52"/>
          <p:cNvSpPr/>
          <p:nvPr/>
        </p:nvSpPr>
        <p:spPr bwMode="auto">
          <a:xfrm rot="16200000">
            <a:off x="1066800" y="3200400"/>
            <a:ext cx="609600" cy="304800"/>
          </a:xfrm>
          <a:prstGeom prst="rightArrow">
            <a:avLst/>
          </a:prstGeom>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4" name="Straight Connector 33"/>
          <p:cNvCxnSpPr/>
          <p:nvPr/>
        </p:nvCxnSpPr>
        <p:spPr bwMode="auto">
          <a:xfrm>
            <a:off x="1626138" y="2667000"/>
            <a:ext cx="4850862" cy="1588"/>
          </a:xfrm>
          <a:prstGeom prst="line">
            <a:avLst/>
          </a:prstGeom>
          <a:solidFill>
            <a:schemeClr val="accent1"/>
          </a:solidFill>
          <a:ln w="47625" cap="flat" cmpd="sng" algn="ctr">
            <a:solidFill>
              <a:srgbClr val="FF0000"/>
            </a:solidFill>
            <a:prstDash val="solid"/>
            <a:round/>
            <a:headEnd type="none" w="med" len="med"/>
            <a:tailEnd type="none" w="med" len="med"/>
          </a:ln>
          <a:effectLst/>
        </p:spPr>
      </p:cxnSp>
      <p:cxnSp>
        <p:nvCxnSpPr>
          <p:cNvPr id="31" name="Straight Connector 30"/>
          <p:cNvCxnSpPr/>
          <p:nvPr/>
        </p:nvCxnSpPr>
        <p:spPr bwMode="auto">
          <a:xfrm>
            <a:off x="6172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9" name="Freeform 28"/>
          <p:cNvSpPr/>
          <p:nvPr/>
        </p:nvSpPr>
        <p:spPr>
          <a:xfrm>
            <a:off x="6267812" y="3765278"/>
            <a:ext cx="3039005" cy="1346200"/>
          </a:xfrm>
          <a:custGeom>
            <a:avLst/>
            <a:gdLst>
              <a:gd name="connsiteX0" fmla="*/ 0 w 3039005"/>
              <a:gd name="connsiteY0" fmla="*/ 1346200 h 1346200"/>
              <a:gd name="connsiteX1" fmla="*/ 139700 w 3039005"/>
              <a:gd name="connsiteY1" fmla="*/ 1333500 h 1346200"/>
              <a:gd name="connsiteX2" fmla="*/ 203200 w 3039005"/>
              <a:gd name="connsiteY2" fmla="*/ 1308100 h 1346200"/>
              <a:gd name="connsiteX3" fmla="*/ 355600 w 3039005"/>
              <a:gd name="connsiteY3" fmla="*/ 1270000 h 1346200"/>
              <a:gd name="connsiteX4" fmla="*/ 431800 w 3039005"/>
              <a:gd name="connsiteY4" fmla="*/ 1244600 h 1346200"/>
              <a:gd name="connsiteX5" fmla="*/ 469900 w 3039005"/>
              <a:gd name="connsiteY5" fmla="*/ 1231900 h 1346200"/>
              <a:gd name="connsiteX6" fmla="*/ 571500 w 3039005"/>
              <a:gd name="connsiteY6" fmla="*/ 1206500 h 1346200"/>
              <a:gd name="connsiteX7" fmla="*/ 609600 w 3039005"/>
              <a:gd name="connsiteY7" fmla="*/ 1193800 h 1346200"/>
              <a:gd name="connsiteX8" fmla="*/ 711200 w 3039005"/>
              <a:gd name="connsiteY8" fmla="*/ 1168400 h 1346200"/>
              <a:gd name="connsiteX9" fmla="*/ 800100 w 3039005"/>
              <a:gd name="connsiteY9" fmla="*/ 1104900 h 1346200"/>
              <a:gd name="connsiteX10" fmla="*/ 850900 w 3039005"/>
              <a:gd name="connsiteY10" fmla="*/ 1079500 h 1346200"/>
              <a:gd name="connsiteX11" fmla="*/ 901700 w 3039005"/>
              <a:gd name="connsiteY11" fmla="*/ 1041400 h 1346200"/>
              <a:gd name="connsiteX12" fmla="*/ 939800 w 3039005"/>
              <a:gd name="connsiteY12" fmla="*/ 1028700 h 1346200"/>
              <a:gd name="connsiteX13" fmla="*/ 977900 w 3039005"/>
              <a:gd name="connsiteY13" fmla="*/ 1003300 h 1346200"/>
              <a:gd name="connsiteX14" fmla="*/ 1320800 w 3039005"/>
              <a:gd name="connsiteY14" fmla="*/ 977900 h 1346200"/>
              <a:gd name="connsiteX15" fmla="*/ 1346200 w 3039005"/>
              <a:gd name="connsiteY15" fmla="*/ 939800 h 1346200"/>
              <a:gd name="connsiteX16" fmla="*/ 1397000 w 3039005"/>
              <a:gd name="connsiteY16" fmla="*/ 914400 h 1346200"/>
              <a:gd name="connsiteX17" fmla="*/ 1524000 w 3039005"/>
              <a:gd name="connsiteY17" fmla="*/ 863600 h 1346200"/>
              <a:gd name="connsiteX18" fmla="*/ 1651000 w 3039005"/>
              <a:gd name="connsiteY18" fmla="*/ 812800 h 1346200"/>
              <a:gd name="connsiteX19" fmla="*/ 1765300 w 3039005"/>
              <a:gd name="connsiteY19" fmla="*/ 762000 h 1346200"/>
              <a:gd name="connsiteX20" fmla="*/ 1854200 w 3039005"/>
              <a:gd name="connsiteY20" fmla="*/ 647700 h 1346200"/>
              <a:gd name="connsiteX21" fmla="*/ 1955800 w 3039005"/>
              <a:gd name="connsiteY21" fmla="*/ 596900 h 1346200"/>
              <a:gd name="connsiteX22" fmla="*/ 2044700 w 3039005"/>
              <a:gd name="connsiteY22" fmla="*/ 546100 h 1346200"/>
              <a:gd name="connsiteX23" fmla="*/ 2095500 w 3039005"/>
              <a:gd name="connsiteY23" fmla="*/ 508000 h 1346200"/>
              <a:gd name="connsiteX24" fmla="*/ 2120900 w 3039005"/>
              <a:gd name="connsiteY24" fmla="*/ 469900 h 1346200"/>
              <a:gd name="connsiteX25" fmla="*/ 2184400 w 3039005"/>
              <a:gd name="connsiteY25" fmla="*/ 330200 h 1346200"/>
              <a:gd name="connsiteX26" fmla="*/ 2209800 w 3039005"/>
              <a:gd name="connsiteY26" fmla="*/ 241300 h 1346200"/>
              <a:gd name="connsiteX27" fmla="*/ 2247900 w 3039005"/>
              <a:gd name="connsiteY27" fmla="*/ 190500 h 1346200"/>
              <a:gd name="connsiteX28" fmla="*/ 2273300 w 3039005"/>
              <a:gd name="connsiteY28" fmla="*/ 152400 h 1346200"/>
              <a:gd name="connsiteX29" fmla="*/ 2362200 w 3039005"/>
              <a:gd name="connsiteY29" fmla="*/ 114300 h 1346200"/>
              <a:gd name="connsiteX30" fmla="*/ 2616200 w 3039005"/>
              <a:gd name="connsiteY30" fmla="*/ 127000 h 1346200"/>
              <a:gd name="connsiteX31" fmla="*/ 2667000 w 3039005"/>
              <a:gd name="connsiteY31" fmla="*/ 152400 h 1346200"/>
              <a:gd name="connsiteX32" fmla="*/ 2768600 w 3039005"/>
              <a:gd name="connsiteY32" fmla="*/ 165100 h 1346200"/>
              <a:gd name="connsiteX33" fmla="*/ 2806700 w 3039005"/>
              <a:gd name="connsiteY33" fmla="*/ 190500 h 1346200"/>
              <a:gd name="connsiteX34" fmla="*/ 2857500 w 3039005"/>
              <a:gd name="connsiteY34" fmla="*/ 254000 h 1346200"/>
              <a:gd name="connsiteX35" fmla="*/ 2895600 w 3039005"/>
              <a:gd name="connsiteY35" fmla="*/ 228600 h 1346200"/>
              <a:gd name="connsiteX36" fmla="*/ 2933700 w 3039005"/>
              <a:gd name="connsiteY36" fmla="*/ 215900 h 1346200"/>
              <a:gd name="connsiteX37" fmla="*/ 2946400 w 3039005"/>
              <a:gd name="connsiteY37" fmla="*/ 165100 h 1346200"/>
              <a:gd name="connsiteX38" fmla="*/ 2997200 w 3039005"/>
              <a:gd name="connsiteY38" fmla="*/ 88900 h 1346200"/>
              <a:gd name="connsiteX39" fmla="*/ 3035300 w 3039005"/>
              <a:gd name="connsiteY39" fmla="*/ 63500 h 1346200"/>
              <a:gd name="connsiteX40" fmla="*/ 3035300 w 3039005"/>
              <a:gd name="connsiteY40" fmla="*/ 0 h 134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039005" h="1346200">
                <a:moveTo>
                  <a:pt x="0" y="1346200"/>
                </a:moveTo>
                <a:cubicBezTo>
                  <a:pt x="46567" y="1341967"/>
                  <a:pt x="93742" y="1342117"/>
                  <a:pt x="139700" y="1333500"/>
                </a:cubicBezTo>
                <a:cubicBezTo>
                  <a:pt x="162107" y="1329299"/>
                  <a:pt x="181329" y="1314533"/>
                  <a:pt x="203200" y="1308100"/>
                </a:cubicBezTo>
                <a:cubicBezTo>
                  <a:pt x="253436" y="1293325"/>
                  <a:pt x="305147" y="1284015"/>
                  <a:pt x="355600" y="1270000"/>
                </a:cubicBezTo>
                <a:cubicBezTo>
                  <a:pt x="381397" y="1262834"/>
                  <a:pt x="406400" y="1253067"/>
                  <a:pt x="431800" y="1244600"/>
                </a:cubicBezTo>
                <a:cubicBezTo>
                  <a:pt x="444500" y="1240367"/>
                  <a:pt x="456913" y="1235147"/>
                  <a:pt x="469900" y="1231900"/>
                </a:cubicBezTo>
                <a:cubicBezTo>
                  <a:pt x="503767" y="1223433"/>
                  <a:pt x="537821" y="1215685"/>
                  <a:pt x="571500" y="1206500"/>
                </a:cubicBezTo>
                <a:cubicBezTo>
                  <a:pt x="584415" y="1202978"/>
                  <a:pt x="596613" y="1197047"/>
                  <a:pt x="609600" y="1193800"/>
                </a:cubicBezTo>
                <a:cubicBezTo>
                  <a:pt x="638583" y="1186554"/>
                  <a:pt x="682170" y="1182915"/>
                  <a:pt x="711200" y="1168400"/>
                </a:cubicBezTo>
                <a:cubicBezTo>
                  <a:pt x="738067" y="1154966"/>
                  <a:pt x="777089" y="1119282"/>
                  <a:pt x="800100" y="1104900"/>
                </a:cubicBezTo>
                <a:cubicBezTo>
                  <a:pt x="816154" y="1094866"/>
                  <a:pt x="834846" y="1089534"/>
                  <a:pt x="850900" y="1079500"/>
                </a:cubicBezTo>
                <a:cubicBezTo>
                  <a:pt x="868849" y="1068282"/>
                  <a:pt x="883322" y="1051902"/>
                  <a:pt x="901700" y="1041400"/>
                </a:cubicBezTo>
                <a:cubicBezTo>
                  <a:pt x="913323" y="1034758"/>
                  <a:pt x="927826" y="1034687"/>
                  <a:pt x="939800" y="1028700"/>
                </a:cubicBezTo>
                <a:cubicBezTo>
                  <a:pt x="953452" y="1021874"/>
                  <a:pt x="962770" y="1005317"/>
                  <a:pt x="977900" y="1003300"/>
                </a:cubicBezTo>
                <a:cubicBezTo>
                  <a:pt x="1091508" y="988152"/>
                  <a:pt x="1206500" y="986367"/>
                  <a:pt x="1320800" y="977900"/>
                </a:cubicBezTo>
                <a:cubicBezTo>
                  <a:pt x="1329267" y="965200"/>
                  <a:pt x="1334474" y="949571"/>
                  <a:pt x="1346200" y="939800"/>
                </a:cubicBezTo>
                <a:cubicBezTo>
                  <a:pt x="1360744" y="927680"/>
                  <a:pt x="1379599" y="921858"/>
                  <a:pt x="1397000" y="914400"/>
                </a:cubicBezTo>
                <a:cubicBezTo>
                  <a:pt x="1438908" y="896439"/>
                  <a:pt x="1480745" y="878018"/>
                  <a:pt x="1524000" y="863600"/>
                </a:cubicBezTo>
                <a:cubicBezTo>
                  <a:pt x="1671015" y="814595"/>
                  <a:pt x="1538879" y="862632"/>
                  <a:pt x="1651000" y="812800"/>
                </a:cubicBezTo>
                <a:cubicBezTo>
                  <a:pt x="1796940" y="747938"/>
                  <a:pt x="1640244" y="824528"/>
                  <a:pt x="1765300" y="762000"/>
                </a:cubicBezTo>
                <a:cubicBezTo>
                  <a:pt x="1794933" y="723900"/>
                  <a:pt x="1811028" y="669286"/>
                  <a:pt x="1854200" y="647700"/>
                </a:cubicBezTo>
                <a:lnTo>
                  <a:pt x="1955800" y="596900"/>
                </a:lnTo>
                <a:cubicBezTo>
                  <a:pt x="2005409" y="572096"/>
                  <a:pt x="2002815" y="576018"/>
                  <a:pt x="2044700" y="546100"/>
                </a:cubicBezTo>
                <a:cubicBezTo>
                  <a:pt x="2061924" y="533797"/>
                  <a:pt x="2080533" y="522967"/>
                  <a:pt x="2095500" y="508000"/>
                </a:cubicBezTo>
                <a:cubicBezTo>
                  <a:pt x="2106293" y="497207"/>
                  <a:pt x="2113487" y="483243"/>
                  <a:pt x="2120900" y="469900"/>
                </a:cubicBezTo>
                <a:cubicBezTo>
                  <a:pt x="2142488" y="431041"/>
                  <a:pt x="2169893" y="373722"/>
                  <a:pt x="2184400" y="330200"/>
                </a:cubicBezTo>
                <a:cubicBezTo>
                  <a:pt x="2194146" y="300962"/>
                  <a:pt x="2197047" y="269357"/>
                  <a:pt x="2209800" y="241300"/>
                </a:cubicBezTo>
                <a:cubicBezTo>
                  <a:pt x="2218559" y="222031"/>
                  <a:pt x="2235597" y="207724"/>
                  <a:pt x="2247900" y="190500"/>
                </a:cubicBezTo>
                <a:cubicBezTo>
                  <a:pt x="2256772" y="178080"/>
                  <a:pt x="2262507" y="163193"/>
                  <a:pt x="2273300" y="152400"/>
                </a:cubicBezTo>
                <a:cubicBezTo>
                  <a:pt x="2302535" y="123165"/>
                  <a:pt x="2323337" y="124016"/>
                  <a:pt x="2362200" y="114300"/>
                </a:cubicBezTo>
                <a:cubicBezTo>
                  <a:pt x="2446867" y="118533"/>
                  <a:pt x="2532082" y="116485"/>
                  <a:pt x="2616200" y="127000"/>
                </a:cubicBezTo>
                <a:cubicBezTo>
                  <a:pt x="2634986" y="129348"/>
                  <a:pt x="2648633" y="147808"/>
                  <a:pt x="2667000" y="152400"/>
                </a:cubicBezTo>
                <a:cubicBezTo>
                  <a:pt x="2700111" y="160678"/>
                  <a:pt x="2734733" y="160867"/>
                  <a:pt x="2768600" y="165100"/>
                </a:cubicBezTo>
                <a:cubicBezTo>
                  <a:pt x="2781300" y="173567"/>
                  <a:pt x="2797165" y="178581"/>
                  <a:pt x="2806700" y="190500"/>
                </a:cubicBezTo>
                <a:cubicBezTo>
                  <a:pt x="2876807" y="278134"/>
                  <a:pt x="2748311" y="181207"/>
                  <a:pt x="2857500" y="254000"/>
                </a:cubicBezTo>
                <a:cubicBezTo>
                  <a:pt x="2870200" y="245533"/>
                  <a:pt x="2881948" y="235426"/>
                  <a:pt x="2895600" y="228600"/>
                </a:cubicBezTo>
                <a:cubicBezTo>
                  <a:pt x="2907574" y="222613"/>
                  <a:pt x="2925337" y="226353"/>
                  <a:pt x="2933700" y="215900"/>
                </a:cubicBezTo>
                <a:cubicBezTo>
                  <a:pt x="2944604" y="202270"/>
                  <a:pt x="2938594" y="180712"/>
                  <a:pt x="2946400" y="165100"/>
                </a:cubicBezTo>
                <a:cubicBezTo>
                  <a:pt x="2960052" y="137796"/>
                  <a:pt x="2971800" y="105833"/>
                  <a:pt x="2997200" y="88900"/>
                </a:cubicBezTo>
                <a:cubicBezTo>
                  <a:pt x="3009900" y="80433"/>
                  <a:pt x="3029287" y="77529"/>
                  <a:pt x="3035300" y="63500"/>
                </a:cubicBezTo>
                <a:cubicBezTo>
                  <a:pt x="3043638" y="44045"/>
                  <a:pt x="3035300" y="21167"/>
                  <a:pt x="3035300" y="0"/>
                </a:cubicBezTo>
              </a:path>
            </a:pathLst>
          </a:custGeom>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kern="1200" cap="none" normalizeH="0" baseline="0">
              <a:ln>
                <a:noFill/>
              </a:ln>
              <a:solidFill>
                <a:schemeClr val="tx1"/>
              </a:solidFill>
              <a:effectLst/>
              <a:latin typeface="Arial" charset="0"/>
              <a:ea typeface="ＭＳ Ｐゴシック" charset="-128"/>
              <a:cs typeface="ＭＳ Ｐゴシック" charset="-128"/>
            </a:endParaRPr>
          </a:p>
        </p:txBody>
      </p:sp>
      <p:grpSp>
        <p:nvGrpSpPr>
          <p:cNvPr id="12" name="Group 11"/>
          <p:cNvGrpSpPr/>
          <p:nvPr/>
        </p:nvGrpSpPr>
        <p:grpSpPr>
          <a:xfrm>
            <a:off x="1676400" y="2209800"/>
            <a:ext cx="3733800" cy="3124200"/>
            <a:chOff x="1676400" y="2209800"/>
            <a:chExt cx="3733800" cy="3124200"/>
          </a:xfrm>
        </p:grpSpPr>
        <p:cxnSp>
          <p:nvCxnSpPr>
            <p:cNvPr id="32" name="Straight Connector 31"/>
            <p:cNvCxnSpPr/>
            <p:nvPr/>
          </p:nvCxnSpPr>
          <p:spPr bwMode="auto">
            <a:xfrm flipV="1">
              <a:off x="3200400" y="2209800"/>
              <a:ext cx="2209800" cy="23622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7" name="Straight Connector 36"/>
            <p:cNvCxnSpPr/>
            <p:nvPr/>
          </p:nvCxnSpPr>
          <p:spPr bwMode="auto">
            <a:xfrm flipV="1">
              <a:off x="1676400" y="4572000"/>
              <a:ext cx="1524000" cy="7620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33" name="Group 32"/>
          <p:cNvGrpSpPr/>
          <p:nvPr/>
        </p:nvGrpSpPr>
        <p:grpSpPr>
          <a:xfrm rot="352354">
            <a:off x="1846450" y="2124687"/>
            <a:ext cx="4462867" cy="3506632"/>
            <a:chOff x="1676400" y="2209800"/>
            <a:chExt cx="3733800" cy="3124200"/>
          </a:xfrm>
        </p:grpSpPr>
        <p:cxnSp>
          <p:nvCxnSpPr>
            <p:cNvPr id="38" name="Straight Connector 37"/>
            <p:cNvCxnSpPr/>
            <p:nvPr/>
          </p:nvCxnSpPr>
          <p:spPr bwMode="auto">
            <a:xfrm flipV="1">
              <a:off x="3200400" y="2209800"/>
              <a:ext cx="2209800" cy="23622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6" name="Straight Connector 45"/>
            <p:cNvCxnSpPr/>
            <p:nvPr/>
          </p:nvCxnSpPr>
          <p:spPr bwMode="auto">
            <a:xfrm flipV="1">
              <a:off x="1676400" y="4572000"/>
              <a:ext cx="1524000" cy="7620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Tree>
    <p:extLst>
      <p:ext uri="{BB962C8B-B14F-4D97-AF65-F5344CB8AC3E}">
        <p14:creationId xmlns:p14="http://schemas.microsoft.com/office/powerpoint/2010/main" val="3337923175"/>
      </p:ext>
    </p:extLst>
  </p:cSld>
  <p:clrMapOvr>
    <a:masterClrMapping/>
  </p:clrMapOvr>
  <p:transition xmlns:p14="http://schemas.microsoft.com/office/powerpoint/2010/main" spd="slow">
    <p:fade thruBlk="1"/>
  </p:transitio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52400" y="303609"/>
            <a:ext cx="8625840" cy="839391"/>
          </a:xfrm>
        </p:spPr>
        <p:txBody>
          <a:bodyPr/>
          <a:lstStyle/>
          <a:p>
            <a:r>
              <a:rPr lang="en-US" sz="4400" dirty="0" smtClean="0">
                <a:latin typeface="Marydale"/>
              </a:rPr>
              <a:t>Velocity Adjustment – Time Off</a:t>
            </a:r>
          </a:p>
        </p:txBody>
      </p:sp>
      <p:sp>
        <p:nvSpPr>
          <p:cNvPr id="6" name="Content Placeholder 5"/>
          <p:cNvSpPr>
            <a:spLocks noGrp="1"/>
          </p:cNvSpPr>
          <p:nvPr>
            <p:ph idx="1"/>
          </p:nvPr>
        </p:nvSpPr>
        <p:spPr>
          <a:xfrm>
            <a:off x="457200" y="1371600"/>
            <a:ext cx="8458200" cy="685800"/>
          </a:xfrm>
        </p:spPr>
        <p:txBody>
          <a:bodyPr>
            <a:noAutofit/>
          </a:bodyPr>
          <a:lstStyle/>
          <a:p>
            <a:pPr marL="0" indent="0">
              <a:buNone/>
            </a:pPr>
            <a:r>
              <a:rPr lang="en-US" sz="2000" dirty="0" smtClean="0">
                <a:solidFill>
                  <a:schemeClr val="accent6">
                    <a:lumMod val="60000"/>
                    <a:lumOff val="40000"/>
                  </a:schemeClr>
                </a:solidFill>
              </a:rPr>
              <a:t>Make adjustments for known vacations, holidays, business closings, special events</a:t>
            </a:r>
            <a:endParaRPr lang="en-US" sz="2000" b="1" dirty="0" smtClean="0">
              <a:solidFill>
                <a:schemeClr val="accent6">
                  <a:lumMod val="60000"/>
                  <a:lumOff val="40000"/>
                </a:schemeClr>
              </a:solidFill>
            </a:endParaRPr>
          </a:p>
        </p:txBody>
      </p:sp>
      <p:grpSp>
        <p:nvGrpSpPr>
          <p:cNvPr id="49" name="Group 48"/>
          <p:cNvGrpSpPr/>
          <p:nvPr/>
        </p:nvGrpSpPr>
        <p:grpSpPr>
          <a:xfrm>
            <a:off x="1654038" y="1981200"/>
            <a:ext cx="4887114" cy="3358203"/>
            <a:chOff x="1654038" y="2651130"/>
            <a:chExt cx="4887114" cy="2688273"/>
          </a:xfrm>
        </p:grpSpPr>
        <p:cxnSp>
          <p:nvCxnSpPr>
            <p:cNvPr id="7" name="Straight Connector 6"/>
            <p:cNvCxnSpPr/>
            <p:nvPr/>
          </p:nvCxnSpPr>
          <p:spPr bwMode="auto">
            <a:xfrm rot="16200000" flipH="1">
              <a:off x="321351" y="3983817"/>
              <a:ext cx="2688273" cy="22899"/>
            </a:xfrm>
            <a:prstGeom prst="line">
              <a:avLst/>
            </a:prstGeom>
            <a:solidFill>
              <a:schemeClr val="accent1"/>
            </a:solidFill>
            <a:ln w="50800" cap="flat" cmpd="sng" algn="ctr">
              <a:solidFill>
                <a:srgbClr val="C6E539"/>
              </a:solidFill>
              <a:prstDash val="solid"/>
              <a:round/>
              <a:headEnd type="none" w="med" len="med"/>
              <a:tailEnd type="none" w="med" len="med"/>
            </a:ln>
            <a:effectLst/>
          </p:spPr>
        </p:cxnSp>
        <p:cxnSp>
          <p:nvCxnSpPr>
            <p:cNvPr id="9" name="Straight Connector 8"/>
            <p:cNvCxnSpPr/>
            <p:nvPr/>
          </p:nvCxnSpPr>
          <p:spPr bwMode="auto">
            <a:xfrm rot="10800000" flipV="1">
              <a:off x="1654039" y="5338612"/>
              <a:ext cx="4887113" cy="1"/>
            </a:xfrm>
            <a:prstGeom prst="line">
              <a:avLst/>
            </a:prstGeom>
            <a:solidFill>
              <a:schemeClr val="accent1"/>
            </a:solidFill>
            <a:ln w="50800" cap="flat" cmpd="sng" algn="ctr">
              <a:solidFill>
                <a:srgbClr val="C6E539"/>
              </a:solidFill>
              <a:prstDash val="solid"/>
              <a:round/>
              <a:headEnd type="none" w="med" len="med"/>
              <a:tailEnd type="none" w="med" len="med"/>
            </a:ln>
            <a:effectLst/>
          </p:spPr>
        </p:cxnSp>
      </p:grpSp>
      <p:sp>
        <p:nvSpPr>
          <p:cNvPr id="10" name="TextBox 9"/>
          <p:cNvSpPr txBox="1"/>
          <p:nvPr/>
        </p:nvSpPr>
        <p:spPr>
          <a:xfrm rot="16200000">
            <a:off x="533400" y="3876645"/>
            <a:ext cx="1600200" cy="400110"/>
          </a:xfrm>
          <a:prstGeom prst="rect">
            <a:avLst/>
          </a:prstGeom>
          <a:noFill/>
        </p:spPr>
        <p:txBody>
          <a:bodyPr wrap="square" rtlCol="0">
            <a:spAutoFit/>
          </a:bodyPr>
          <a:lstStyle/>
          <a:p>
            <a:pPr>
              <a:buNone/>
            </a:pPr>
            <a:r>
              <a:rPr lang="en-US" dirty="0" smtClean="0"/>
              <a:t>POINTS</a:t>
            </a:r>
            <a:endParaRPr lang="en-US" dirty="0"/>
          </a:p>
        </p:txBody>
      </p:sp>
      <p:cxnSp>
        <p:nvCxnSpPr>
          <p:cNvPr id="4" name="Straight Connector 3"/>
          <p:cNvCxnSpPr/>
          <p:nvPr/>
        </p:nvCxnSpPr>
        <p:spPr bwMode="auto">
          <a:xfrm>
            <a:off x="5410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1" name="Straight Connector 40"/>
          <p:cNvCxnSpPr/>
          <p:nvPr/>
        </p:nvCxnSpPr>
        <p:spPr bwMode="auto">
          <a:xfrm>
            <a:off x="4648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2" name="Straight Connector 41"/>
          <p:cNvCxnSpPr/>
          <p:nvPr/>
        </p:nvCxnSpPr>
        <p:spPr bwMode="auto">
          <a:xfrm>
            <a:off x="3886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3" name="Straight Connector 42"/>
          <p:cNvCxnSpPr/>
          <p:nvPr/>
        </p:nvCxnSpPr>
        <p:spPr bwMode="auto">
          <a:xfrm>
            <a:off x="32004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4" name="Straight Connector 43"/>
          <p:cNvCxnSpPr/>
          <p:nvPr/>
        </p:nvCxnSpPr>
        <p:spPr bwMode="auto">
          <a:xfrm>
            <a:off x="24384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1" name="TextBox 50"/>
          <p:cNvSpPr txBox="1"/>
          <p:nvPr/>
        </p:nvSpPr>
        <p:spPr>
          <a:xfrm>
            <a:off x="3352800" y="5486400"/>
            <a:ext cx="1600200" cy="400110"/>
          </a:xfrm>
          <a:prstGeom prst="rect">
            <a:avLst/>
          </a:prstGeom>
          <a:noFill/>
        </p:spPr>
        <p:txBody>
          <a:bodyPr wrap="square" rtlCol="0">
            <a:spAutoFit/>
          </a:bodyPr>
          <a:lstStyle/>
          <a:p>
            <a:pPr>
              <a:buNone/>
            </a:pPr>
            <a:r>
              <a:rPr lang="en-US" dirty="0" smtClean="0"/>
              <a:t>TIME</a:t>
            </a:r>
            <a:endParaRPr lang="en-US" dirty="0"/>
          </a:p>
        </p:txBody>
      </p:sp>
      <p:sp>
        <p:nvSpPr>
          <p:cNvPr id="52" name="Right Arrow 51"/>
          <p:cNvSpPr/>
          <p:nvPr/>
        </p:nvSpPr>
        <p:spPr bwMode="auto">
          <a:xfrm>
            <a:off x="4267200" y="5562600"/>
            <a:ext cx="609600" cy="304800"/>
          </a:xfrm>
          <a:prstGeom prst="rightArrow">
            <a:avLst/>
          </a:prstGeom>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3" name="Right Arrow 52"/>
          <p:cNvSpPr/>
          <p:nvPr/>
        </p:nvSpPr>
        <p:spPr bwMode="auto">
          <a:xfrm rot="16200000">
            <a:off x="1066800" y="3200400"/>
            <a:ext cx="609600" cy="304800"/>
          </a:xfrm>
          <a:prstGeom prst="rightArrow">
            <a:avLst/>
          </a:prstGeom>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4" name="Straight Connector 33"/>
          <p:cNvCxnSpPr/>
          <p:nvPr/>
        </p:nvCxnSpPr>
        <p:spPr bwMode="auto">
          <a:xfrm>
            <a:off x="1626138" y="2667000"/>
            <a:ext cx="4850862" cy="1588"/>
          </a:xfrm>
          <a:prstGeom prst="line">
            <a:avLst/>
          </a:prstGeom>
          <a:solidFill>
            <a:schemeClr val="accent1"/>
          </a:solidFill>
          <a:ln w="47625" cap="flat" cmpd="sng" algn="ctr">
            <a:solidFill>
              <a:srgbClr val="FF0000"/>
            </a:solidFill>
            <a:prstDash val="solid"/>
            <a:round/>
            <a:headEnd type="none" w="med" len="med"/>
            <a:tailEnd type="none" w="med" len="med"/>
          </a:ln>
          <a:effectLst/>
        </p:spPr>
      </p:cxnSp>
      <p:cxnSp>
        <p:nvCxnSpPr>
          <p:cNvPr id="31" name="Straight Connector 30"/>
          <p:cNvCxnSpPr/>
          <p:nvPr/>
        </p:nvCxnSpPr>
        <p:spPr bwMode="auto">
          <a:xfrm>
            <a:off x="6172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9" name="Freeform 28"/>
          <p:cNvSpPr/>
          <p:nvPr/>
        </p:nvSpPr>
        <p:spPr>
          <a:xfrm>
            <a:off x="6267812" y="3765278"/>
            <a:ext cx="3039005" cy="1346200"/>
          </a:xfrm>
          <a:custGeom>
            <a:avLst/>
            <a:gdLst>
              <a:gd name="connsiteX0" fmla="*/ 0 w 3039005"/>
              <a:gd name="connsiteY0" fmla="*/ 1346200 h 1346200"/>
              <a:gd name="connsiteX1" fmla="*/ 139700 w 3039005"/>
              <a:gd name="connsiteY1" fmla="*/ 1333500 h 1346200"/>
              <a:gd name="connsiteX2" fmla="*/ 203200 w 3039005"/>
              <a:gd name="connsiteY2" fmla="*/ 1308100 h 1346200"/>
              <a:gd name="connsiteX3" fmla="*/ 355600 w 3039005"/>
              <a:gd name="connsiteY3" fmla="*/ 1270000 h 1346200"/>
              <a:gd name="connsiteX4" fmla="*/ 431800 w 3039005"/>
              <a:gd name="connsiteY4" fmla="*/ 1244600 h 1346200"/>
              <a:gd name="connsiteX5" fmla="*/ 469900 w 3039005"/>
              <a:gd name="connsiteY5" fmla="*/ 1231900 h 1346200"/>
              <a:gd name="connsiteX6" fmla="*/ 571500 w 3039005"/>
              <a:gd name="connsiteY6" fmla="*/ 1206500 h 1346200"/>
              <a:gd name="connsiteX7" fmla="*/ 609600 w 3039005"/>
              <a:gd name="connsiteY7" fmla="*/ 1193800 h 1346200"/>
              <a:gd name="connsiteX8" fmla="*/ 711200 w 3039005"/>
              <a:gd name="connsiteY8" fmla="*/ 1168400 h 1346200"/>
              <a:gd name="connsiteX9" fmla="*/ 800100 w 3039005"/>
              <a:gd name="connsiteY9" fmla="*/ 1104900 h 1346200"/>
              <a:gd name="connsiteX10" fmla="*/ 850900 w 3039005"/>
              <a:gd name="connsiteY10" fmla="*/ 1079500 h 1346200"/>
              <a:gd name="connsiteX11" fmla="*/ 901700 w 3039005"/>
              <a:gd name="connsiteY11" fmla="*/ 1041400 h 1346200"/>
              <a:gd name="connsiteX12" fmla="*/ 939800 w 3039005"/>
              <a:gd name="connsiteY12" fmla="*/ 1028700 h 1346200"/>
              <a:gd name="connsiteX13" fmla="*/ 977900 w 3039005"/>
              <a:gd name="connsiteY13" fmla="*/ 1003300 h 1346200"/>
              <a:gd name="connsiteX14" fmla="*/ 1320800 w 3039005"/>
              <a:gd name="connsiteY14" fmla="*/ 977900 h 1346200"/>
              <a:gd name="connsiteX15" fmla="*/ 1346200 w 3039005"/>
              <a:gd name="connsiteY15" fmla="*/ 939800 h 1346200"/>
              <a:gd name="connsiteX16" fmla="*/ 1397000 w 3039005"/>
              <a:gd name="connsiteY16" fmla="*/ 914400 h 1346200"/>
              <a:gd name="connsiteX17" fmla="*/ 1524000 w 3039005"/>
              <a:gd name="connsiteY17" fmla="*/ 863600 h 1346200"/>
              <a:gd name="connsiteX18" fmla="*/ 1651000 w 3039005"/>
              <a:gd name="connsiteY18" fmla="*/ 812800 h 1346200"/>
              <a:gd name="connsiteX19" fmla="*/ 1765300 w 3039005"/>
              <a:gd name="connsiteY19" fmla="*/ 762000 h 1346200"/>
              <a:gd name="connsiteX20" fmla="*/ 1854200 w 3039005"/>
              <a:gd name="connsiteY20" fmla="*/ 647700 h 1346200"/>
              <a:gd name="connsiteX21" fmla="*/ 1955800 w 3039005"/>
              <a:gd name="connsiteY21" fmla="*/ 596900 h 1346200"/>
              <a:gd name="connsiteX22" fmla="*/ 2044700 w 3039005"/>
              <a:gd name="connsiteY22" fmla="*/ 546100 h 1346200"/>
              <a:gd name="connsiteX23" fmla="*/ 2095500 w 3039005"/>
              <a:gd name="connsiteY23" fmla="*/ 508000 h 1346200"/>
              <a:gd name="connsiteX24" fmla="*/ 2120900 w 3039005"/>
              <a:gd name="connsiteY24" fmla="*/ 469900 h 1346200"/>
              <a:gd name="connsiteX25" fmla="*/ 2184400 w 3039005"/>
              <a:gd name="connsiteY25" fmla="*/ 330200 h 1346200"/>
              <a:gd name="connsiteX26" fmla="*/ 2209800 w 3039005"/>
              <a:gd name="connsiteY26" fmla="*/ 241300 h 1346200"/>
              <a:gd name="connsiteX27" fmla="*/ 2247900 w 3039005"/>
              <a:gd name="connsiteY27" fmla="*/ 190500 h 1346200"/>
              <a:gd name="connsiteX28" fmla="*/ 2273300 w 3039005"/>
              <a:gd name="connsiteY28" fmla="*/ 152400 h 1346200"/>
              <a:gd name="connsiteX29" fmla="*/ 2362200 w 3039005"/>
              <a:gd name="connsiteY29" fmla="*/ 114300 h 1346200"/>
              <a:gd name="connsiteX30" fmla="*/ 2616200 w 3039005"/>
              <a:gd name="connsiteY30" fmla="*/ 127000 h 1346200"/>
              <a:gd name="connsiteX31" fmla="*/ 2667000 w 3039005"/>
              <a:gd name="connsiteY31" fmla="*/ 152400 h 1346200"/>
              <a:gd name="connsiteX32" fmla="*/ 2768600 w 3039005"/>
              <a:gd name="connsiteY32" fmla="*/ 165100 h 1346200"/>
              <a:gd name="connsiteX33" fmla="*/ 2806700 w 3039005"/>
              <a:gd name="connsiteY33" fmla="*/ 190500 h 1346200"/>
              <a:gd name="connsiteX34" fmla="*/ 2857500 w 3039005"/>
              <a:gd name="connsiteY34" fmla="*/ 254000 h 1346200"/>
              <a:gd name="connsiteX35" fmla="*/ 2895600 w 3039005"/>
              <a:gd name="connsiteY35" fmla="*/ 228600 h 1346200"/>
              <a:gd name="connsiteX36" fmla="*/ 2933700 w 3039005"/>
              <a:gd name="connsiteY36" fmla="*/ 215900 h 1346200"/>
              <a:gd name="connsiteX37" fmla="*/ 2946400 w 3039005"/>
              <a:gd name="connsiteY37" fmla="*/ 165100 h 1346200"/>
              <a:gd name="connsiteX38" fmla="*/ 2997200 w 3039005"/>
              <a:gd name="connsiteY38" fmla="*/ 88900 h 1346200"/>
              <a:gd name="connsiteX39" fmla="*/ 3035300 w 3039005"/>
              <a:gd name="connsiteY39" fmla="*/ 63500 h 1346200"/>
              <a:gd name="connsiteX40" fmla="*/ 3035300 w 3039005"/>
              <a:gd name="connsiteY40" fmla="*/ 0 h 134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039005" h="1346200">
                <a:moveTo>
                  <a:pt x="0" y="1346200"/>
                </a:moveTo>
                <a:cubicBezTo>
                  <a:pt x="46567" y="1341967"/>
                  <a:pt x="93742" y="1342117"/>
                  <a:pt x="139700" y="1333500"/>
                </a:cubicBezTo>
                <a:cubicBezTo>
                  <a:pt x="162107" y="1329299"/>
                  <a:pt x="181329" y="1314533"/>
                  <a:pt x="203200" y="1308100"/>
                </a:cubicBezTo>
                <a:cubicBezTo>
                  <a:pt x="253436" y="1293325"/>
                  <a:pt x="305147" y="1284015"/>
                  <a:pt x="355600" y="1270000"/>
                </a:cubicBezTo>
                <a:cubicBezTo>
                  <a:pt x="381397" y="1262834"/>
                  <a:pt x="406400" y="1253067"/>
                  <a:pt x="431800" y="1244600"/>
                </a:cubicBezTo>
                <a:cubicBezTo>
                  <a:pt x="444500" y="1240367"/>
                  <a:pt x="456913" y="1235147"/>
                  <a:pt x="469900" y="1231900"/>
                </a:cubicBezTo>
                <a:cubicBezTo>
                  <a:pt x="503767" y="1223433"/>
                  <a:pt x="537821" y="1215685"/>
                  <a:pt x="571500" y="1206500"/>
                </a:cubicBezTo>
                <a:cubicBezTo>
                  <a:pt x="584415" y="1202978"/>
                  <a:pt x="596613" y="1197047"/>
                  <a:pt x="609600" y="1193800"/>
                </a:cubicBezTo>
                <a:cubicBezTo>
                  <a:pt x="638583" y="1186554"/>
                  <a:pt x="682170" y="1182915"/>
                  <a:pt x="711200" y="1168400"/>
                </a:cubicBezTo>
                <a:cubicBezTo>
                  <a:pt x="738067" y="1154966"/>
                  <a:pt x="777089" y="1119282"/>
                  <a:pt x="800100" y="1104900"/>
                </a:cubicBezTo>
                <a:cubicBezTo>
                  <a:pt x="816154" y="1094866"/>
                  <a:pt x="834846" y="1089534"/>
                  <a:pt x="850900" y="1079500"/>
                </a:cubicBezTo>
                <a:cubicBezTo>
                  <a:pt x="868849" y="1068282"/>
                  <a:pt x="883322" y="1051902"/>
                  <a:pt x="901700" y="1041400"/>
                </a:cubicBezTo>
                <a:cubicBezTo>
                  <a:pt x="913323" y="1034758"/>
                  <a:pt x="927826" y="1034687"/>
                  <a:pt x="939800" y="1028700"/>
                </a:cubicBezTo>
                <a:cubicBezTo>
                  <a:pt x="953452" y="1021874"/>
                  <a:pt x="962770" y="1005317"/>
                  <a:pt x="977900" y="1003300"/>
                </a:cubicBezTo>
                <a:cubicBezTo>
                  <a:pt x="1091508" y="988152"/>
                  <a:pt x="1206500" y="986367"/>
                  <a:pt x="1320800" y="977900"/>
                </a:cubicBezTo>
                <a:cubicBezTo>
                  <a:pt x="1329267" y="965200"/>
                  <a:pt x="1334474" y="949571"/>
                  <a:pt x="1346200" y="939800"/>
                </a:cubicBezTo>
                <a:cubicBezTo>
                  <a:pt x="1360744" y="927680"/>
                  <a:pt x="1379599" y="921858"/>
                  <a:pt x="1397000" y="914400"/>
                </a:cubicBezTo>
                <a:cubicBezTo>
                  <a:pt x="1438908" y="896439"/>
                  <a:pt x="1480745" y="878018"/>
                  <a:pt x="1524000" y="863600"/>
                </a:cubicBezTo>
                <a:cubicBezTo>
                  <a:pt x="1671015" y="814595"/>
                  <a:pt x="1538879" y="862632"/>
                  <a:pt x="1651000" y="812800"/>
                </a:cubicBezTo>
                <a:cubicBezTo>
                  <a:pt x="1796940" y="747938"/>
                  <a:pt x="1640244" y="824528"/>
                  <a:pt x="1765300" y="762000"/>
                </a:cubicBezTo>
                <a:cubicBezTo>
                  <a:pt x="1794933" y="723900"/>
                  <a:pt x="1811028" y="669286"/>
                  <a:pt x="1854200" y="647700"/>
                </a:cubicBezTo>
                <a:lnTo>
                  <a:pt x="1955800" y="596900"/>
                </a:lnTo>
                <a:cubicBezTo>
                  <a:pt x="2005409" y="572096"/>
                  <a:pt x="2002815" y="576018"/>
                  <a:pt x="2044700" y="546100"/>
                </a:cubicBezTo>
                <a:cubicBezTo>
                  <a:pt x="2061924" y="533797"/>
                  <a:pt x="2080533" y="522967"/>
                  <a:pt x="2095500" y="508000"/>
                </a:cubicBezTo>
                <a:cubicBezTo>
                  <a:pt x="2106293" y="497207"/>
                  <a:pt x="2113487" y="483243"/>
                  <a:pt x="2120900" y="469900"/>
                </a:cubicBezTo>
                <a:cubicBezTo>
                  <a:pt x="2142488" y="431041"/>
                  <a:pt x="2169893" y="373722"/>
                  <a:pt x="2184400" y="330200"/>
                </a:cubicBezTo>
                <a:cubicBezTo>
                  <a:pt x="2194146" y="300962"/>
                  <a:pt x="2197047" y="269357"/>
                  <a:pt x="2209800" y="241300"/>
                </a:cubicBezTo>
                <a:cubicBezTo>
                  <a:pt x="2218559" y="222031"/>
                  <a:pt x="2235597" y="207724"/>
                  <a:pt x="2247900" y="190500"/>
                </a:cubicBezTo>
                <a:cubicBezTo>
                  <a:pt x="2256772" y="178080"/>
                  <a:pt x="2262507" y="163193"/>
                  <a:pt x="2273300" y="152400"/>
                </a:cubicBezTo>
                <a:cubicBezTo>
                  <a:pt x="2302535" y="123165"/>
                  <a:pt x="2323337" y="124016"/>
                  <a:pt x="2362200" y="114300"/>
                </a:cubicBezTo>
                <a:cubicBezTo>
                  <a:pt x="2446867" y="118533"/>
                  <a:pt x="2532082" y="116485"/>
                  <a:pt x="2616200" y="127000"/>
                </a:cubicBezTo>
                <a:cubicBezTo>
                  <a:pt x="2634986" y="129348"/>
                  <a:pt x="2648633" y="147808"/>
                  <a:pt x="2667000" y="152400"/>
                </a:cubicBezTo>
                <a:cubicBezTo>
                  <a:pt x="2700111" y="160678"/>
                  <a:pt x="2734733" y="160867"/>
                  <a:pt x="2768600" y="165100"/>
                </a:cubicBezTo>
                <a:cubicBezTo>
                  <a:pt x="2781300" y="173567"/>
                  <a:pt x="2797165" y="178581"/>
                  <a:pt x="2806700" y="190500"/>
                </a:cubicBezTo>
                <a:cubicBezTo>
                  <a:pt x="2876807" y="278134"/>
                  <a:pt x="2748311" y="181207"/>
                  <a:pt x="2857500" y="254000"/>
                </a:cubicBezTo>
                <a:cubicBezTo>
                  <a:pt x="2870200" y="245533"/>
                  <a:pt x="2881948" y="235426"/>
                  <a:pt x="2895600" y="228600"/>
                </a:cubicBezTo>
                <a:cubicBezTo>
                  <a:pt x="2907574" y="222613"/>
                  <a:pt x="2925337" y="226353"/>
                  <a:pt x="2933700" y="215900"/>
                </a:cubicBezTo>
                <a:cubicBezTo>
                  <a:pt x="2944604" y="202270"/>
                  <a:pt x="2938594" y="180712"/>
                  <a:pt x="2946400" y="165100"/>
                </a:cubicBezTo>
                <a:cubicBezTo>
                  <a:pt x="2960052" y="137796"/>
                  <a:pt x="2971800" y="105833"/>
                  <a:pt x="2997200" y="88900"/>
                </a:cubicBezTo>
                <a:cubicBezTo>
                  <a:pt x="3009900" y="80433"/>
                  <a:pt x="3029287" y="77529"/>
                  <a:pt x="3035300" y="63500"/>
                </a:cubicBezTo>
                <a:cubicBezTo>
                  <a:pt x="3043638" y="44045"/>
                  <a:pt x="3035300" y="21167"/>
                  <a:pt x="3035300" y="0"/>
                </a:cubicBezTo>
              </a:path>
            </a:pathLst>
          </a:custGeom>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kern="1200" cap="none" normalizeH="0" baseline="0">
              <a:ln>
                <a:noFill/>
              </a:ln>
              <a:solidFill>
                <a:schemeClr val="tx1"/>
              </a:solidFill>
              <a:effectLst/>
              <a:latin typeface="Arial" charset="0"/>
              <a:ea typeface="ＭＳ Ｐゴシック" charset="-128"/>
              <a:cs typeface="ＭＳ Ｐゴシック" charset="-128"/>
            </a:endParaRPr>
          </a:p>
        </p:txBody>
      </p:sp>
      <p:grpSp>
        <p:nvGrpSpPr>
          <p:cNvPr id="13" name="Group 12"/>
          <p:cNvGrpSpPr/>
          <p:nvPr/>
        </p:nvGrpSpPr>
        <p:grpSpPr>
          <a:xfrm>
            <a:off x="1676400" y="2438400"/>
            <a:ext cx="3886200" cy="2895600"/>
            <a:chOff x="1676400" y="2438400"/>
            <a:chExt cx="3886200" cy="2895600"/>
          </a:xfrm>
        </p:grpSpPr>
        <p:cxnSp>
          <p:nvCxnSpPr>
            <p:cNvPr id="32" name="Straight Connector 31"/>
            <p:cNvCxnSpPr/>
            <p:nvPr/>
          </p:nvCxnSpPr>
          <p:spPr bwMode="auto">
            <a:xfrm flipV="1">
              <a:off x="3200400" y="3886200"/>
              <a:ext cx="685800" cy="6858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7" name="Straight Connector 36"/>
            <p:cNvCxnSpPr/>
            <p:nvPr/>
          </p:nvCxnSpPr>
          <p:spPr bwMode="auto">
            <a:xfrm flipV="1">
              <a:off x="1676400" y="4572000"/>
              <a:ext cx="1524000" cy="7620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0" name="Straight Connector 29"/>
            <p:cNvCxnSpPr/>
            <p:nvPr/>
          </p:nvCxnSpPr>
          <p:spPr bwMode="auto">
            <a:xfrm flipV="1">
              <a:off x="3886200" y="3505200"/>
              <a:ext cx="762000" cy="3810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Straight Connector 38"/>
            <p:cNvCxnSpPr/>
            <p:nvPr/>
          </p:nvCxnSpPr>
          <p:spPr bwMode="auto">
            <a:xfrm flipV="1">
              <a:off x="4648200" y="2438400"/>
              <a:ext cx="914400" cy="10668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40" name="Group 39"/>
          <p:cNvGrpSpPr/>
          <p:nvPr/>
        </p:nvGrpSpPr>
        <p:grpSpPr>
          <a:xfrm rot="288329">
            <a:off x="1846946" y="2158329"/>
            <a:ext cx="4726050" cy="3364073"/>
            <a:chOff x="1676400" y="2438400"/>
            <a:chExt cx="3886200" cy="2895600"/>
          </a:xfrm>
        </p:grpSpPr>
        <p:cxnSp>
          <p:nvCxnSpPr>
            <p:cNvPr id="45" name="Straight Connector 44"/>
            <p:cNvCxnSpPr/>
            <p:nvPr/>
          </p:nvCxnSpPr>
          <p:spPr bwMode="auto">
            <a:xfrm flipV="1">
              <a:off x="3200400" y="3886200"/>
              <a:ext cx="685800" cy="6858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7" name="Straight Connector 46"/>
            <p:cNvCxnSpPr/>
            <p:nvPr/>
          </p:nvCxnSpPr>
          <p:spPr bwMode="auto">
            <a:xfrm flipV="1">
              <a:off x="1676400" y="4572000"/>
              <a:ext cx="1524000" cy="7620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8" name="Straight Connector 47"/>
            <p:cNvCxnSpPr/>
            <p:nvPr/>
          </p:nvCxnSpPr>
          <p:spPr bwMode="auto">
            <a:xfrm flipV="1">
              <a:off x="3886200" y="3505200"/>
              <a:ext cx="762000" cy="3810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0" name="Straight Connector 49"/>
            <p:cNvCxnSpPr/>
            <p:nvPr/>
          </p:nvCxnSpPr>
          <p:spPr bwMode="auto">
            <a:xfrm flipV="1">
              <a:off x="4648200" y="2438400"/>
              <a:ext cx="914400" cy="10668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Tree>
    <p:extLst>
      <p:ext uri="{BB962C8B-B14F-4D97-AF65-F5344CB8AC3E}">
        <p14:creationId xmlns:p14="http://schemas.microsoft.com/office/powerpoint/2010/main" val="2824237092"/>
      </p:ext>
    </p:extLst>
  </p:cSld>
  <p:clrMapOvr>
    <a:masterClrMapping/>
  </p:clrMapOvr>
  <p:transition xmlns:p14="http://schemas.microsoft.com/office/powerpoint/2010/main" spd="slow">
    <p:fade thruBlk="1"/>
  </p:transition>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52400" y="303609"/>
            <a:ext cx="8625840" cy="839391"/>
          </a:xfrm>
        </p:spPr>
        <p:txBody>
          <a:bodyPr/>
          <a:lstStyle/>
          <a:p>
            <a:r>
              <a:rPr lang="en-US" sz="4400" dirty="0" smtClean="0">
                <a:latin typeface="Marydale"/>
              </a:rPr>
              <a:t>Development Duration Range</a:t>
            </a:r>
          </a:p>
        </p:txBody>
      </p:sp>
      <p:sp>
        <p:nvSpPr>
          <p:cNvPr id="6" name="Content Placeholder 5"/>
          <p:cNvSpPr>
            <a:spLocks noGrp="1"/>
          </p:cNvSpPr>
          <p:nvPr>
            <p:ph idx="1"/>
          </p:nvPr>
        </p:nvSpPr>
        <p:spPr>
          <a:xfrm>
            <a:off x="457200" y="1371600"/>
            <a:ext cx="8458200" cy="685800"/>
          </a:xfrm>
        </p:spPr>
        <p:txBody>
          <a:bodyPr>
            <a:noAutofit/>
          </a:bodyPr>
          <a:lstStyle/>
          <a:p>
            <a:pPr marL="0" indent="0">
              <a:buNone/>
            </a:pPr>
            <a:r>
              <a:rPr lang="en-US" sz="2000" dirty="0" smtClean="0">
                <a:solidFill>
                  <a:schemeClr val="accent6">
                    <a:lumMod val="60000"/>
                    <a:lumOff val="40000"/>
                  </a:schemeClr>
                </a:solidFill>
              </a:rPr>
              <a:t>The intersection of the story point and velocity lines gives you your development duration range</a:t>
            </a:r>
            <a:endParaRPr lang="en-US" sz="2000" b="1" dirty="0" smtClean="0">
              <a:solidFill>
                <a:schemeClr val="accent6">
                  <a:lumMod val="60000"/>
                  <a:lumOff val="40000"/>
                </a:schemeClr>
              </a:solidFill>
            </a:endParaRPr>
          </a:p>
        </p:txBody>
      </p:sp>
      <p:grpSp>
        <p:nvGrpSpPr>
          <p:cNvPr id="49" name="Group 48"/>
          <p:cNvGrpSpPr/>
          <p:nvPr/>
        </p:nvGrpSpPr>
        <p:grpSpPr>
          <a:xfrm>
            <a:off x="1654038" y="1981200"/>
            <a:ext cx="4887114" cy="3358203"/>
            <a:chOff x="1654038" y="2651130"/>
            <a:chExt cx="4887114" cy="2688273"/>
          </a:xfrm>
        </p:grpSpPr>
        <p:cxnSp>
          <p:nvCxnSpPr>
            <p:cNvPr id="7" name="Straight Connector 6"/>
            <p:cNvCxnSpPr/>
            <p:nvPr/>
          </p:nvCxnSpPr>
          <p:spPr bwMode="auto">
            <a:xfrm rot="16200000" flipH="1">
              <a:off x="321351" y="3983817"/>
              <a:ext cx="2688273" cy="22899"/>
            </a:xfrm>
            <a:prstGeom prst="line">
              <a:avLst/>
            </a:prstGeom>
            <a:solidFill>
              <a:schemeClr val="accent1"/>
            </a:solidFill>
            <a:ln w="50800" cap="flat" cmpd="sng" algn="ctr">
              <a:solidFill>
                <a:srgbClr val="C6E539"/>
              </a:solidFill>
              <a:prstDash val="solid"/>
              <a:round/>
              <a:headEnd type="none" w="med" len="med"/>
              <a:tailEnd type="none" w="med" len="med"/>
            </a:ln>
            <a:effectLst/>
          </p:spPr>
        </p:cxnSp>
        <p:cxnSp>
          <p:nvCxnSpPr>
            <p:cNvPr id="9" name="Straight Connector 8"/>
            <p:cNvCxnSpPr/>
            <p:nvPr/>
          </p:nvCxnSpPr>
          <p:spPr bwMode="auto">
            <a:xfrm rot="10800000" flipV="1">
              <a:off x="1654039" y="5338612"/>
              <a:ext cx="4887113" cy="1"/>
            </a:xfrm>
            <a:prstGeom prst="line">
              <a:avLst/>
            </a:prstGeom>
            <a:solidFill>
              <a:schemeClr val="accent1"/>
            </a:solidFill>
            <a:ln w="50800" cap="flat" cmpd="sng" algn="ctr">
              <a:solidFill>
                <a:srgbClr val="C6E539"/>
              </a:solidFill>
              <a:prstDash val="solid"/>
              <a:round/>
              <a:headEnd type="none" w="med" len="med"/>
              <a:tailEnd type="none" w="med" len="med"/>
            </a:ln>
            <a:effectLst/>
          </p:spPr>
        </p:cxnSp>
      </p:grpSp>
      <p:sp>
        <p:nvSpPr>
          <p:cNvPr id="10" name="TextBox 9"/>
          <p:cNvSpPr txBox="1"/>
          <p:nvPr/>
        </p:nvSpPr>
        <p:spPr>
          <a:xfrm rot="16200000">
            <a:off x="-419100" y="3326368"/>
            <a:ext cx="2057400" cy="738664"/>
          </a:xfrm>
          <a:prstGeom prst="rect">
            <a:avLst/>
          </a:prstGeom>
          <a:noFill/>
        </p:spPr>
        <p:txBody>
          <a:bodyPr wrap="square" rtlCol="0">
            <a:spAutoFit/>
          </a:bodyPr>
          <a:lstStyle/>
          <a:p>
            <a:pPr>
              <a:buNone/>
            </a:pPr>
            <a:r>
              <a:rPr lang="en-US" dirty="0" smtClean="0"/>
              <a:t>POINTS</a:t>
            </a:r>
            <a:endParaRPr lang="en-US" dirty="0"/>
          </a:p>
        </p:txBody>
      </p:sp>
      <p:cxnSp>
        <p:nvCxnSpPr>
          <p:cNvPr id="4" name="Straight Connector 3"/>
          <p:cNvCxnSpPr/>
          <p:nvPr/>
        </p:nvCxnSpPr>
        <p:spPr bwMode="auto">
          <a:xfrm>
            <a:off x="5410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1" name="Straight Connector 40"/>
          <p:cNvCxnSpPr/>
          <p:nvPr/>
        </p:nvCxnSpPr>
        <p:spPr bwMode="auto">
          <a:xfrm>
            <a:off x="4648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2" name="Straight Connector 41"/>
          <p:cNvCxnSpPr/>
          <p:nvPr/>
        </p:nvCxnSpPr>
        <p:spPr bwMode="auto">
          <a:xfrm>
            <a:off x="3886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3" name="Straight Connector 42"/>
          <p:cNvCxnSpPr/>
          <p:nvPr/>
        </p:nvCxnSpPr>
        <p:spPr bwMode="auto">
          <a:xfrm>
            <a:off x="32004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4" name="Straight Connector 43"/>
          <p:cNvCxnSpPr/>
          <p:nvPr/>
        </p:nvCxnSpPr>
        <p:spPr bwMode="auto">
          <a:xfrm>
            <a:off x="24384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1" name="TextBox 50"/>
          <p:cNvSpPr txBox="1"/>
          <p:nvPr/>
        </p:nvSpPr>
        <p:spPr>
          <a:xfrm>
            <a:off x="3352800" y="5486400"/>
            <a:ext cx="1600200" cy="400110"/>
          </a:xfrm>
          <a:prstGeom prst="rect">
            <a:avLst/>
          </a:prstGeom>
          <a:noFill/>
        </p:spPr>
        <p:txBody>
          <a:bodyPr wrap="square" rtlCol="0">
            <a:spAutoFit/>
          </a:bodyPr>
          <a:lstStyle/>
          <a:p>
            <a:pPr>
              <a:buNone/>
            </a:pPr>
            <a:r>
              <a:rPr lang="en-US" dirty="0" smtClean="0"/>
              <a:t>TIME</a:t>
            </a:r>
            <a:endParaRPr lang="en-US" dirty="0"/>
          </a:p>
        </p:txBody>
      </p:sp>
      <p:sp>
        <p:nvSpPr>
          <p:cNvPr id="52" name="Right Arrow 51"/>
          <p:cNvSpPr/>
          <p:nvPr/>
        </p:nvSpPr>
        <p:spPr bwMode="auto">
          <a:xfrm>
            <a:off x="4876800" y="5715000"/>
            <a:ext cx="609600" cy="304800"/>
          </a:xfrm>
          <a:prstGeom prst="rightArrow">
            <a:avLst/>
          </a:prstGeom>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3" name="Right Arrow 52"/>
          <p:cNvSpPr/>
          <p:nvPr/>
        </p:nvSpPr>
        <p:spPr bwMode="auto">
          <a:xfrm rot="16200000">
            <a:off x="1066800" y="3200400"/>
            <a:ext cx="609600" cy="304800"/>
          </a:xfrm>
          <a:prstGeom prst="rightArrow">
            <a:avLst/>
          </a:prstGeom>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4" name="Straight Connector 33"/>
          <p:cNvCxnSpPr/>
          <p:nvPr/>
        </p:nvCxnSpPr>
        <p:spPr bwMode="auto">
          <a:xfrm>
            <a:off x="1626138" y="2667000"/>
            <a:ext cx="4850862" cy="1588"/>
          </a:xfrm>
          <a:prstGeom prst="line">
            <a:avLst/>
          </a:prstGeom>
          <a:solidFill>
            <a:schemeClr val="accent1"/>
          </a:solidFill>
          <a:ln w="47625" cap="flat" cmpd="sng" algn="ctr">
            <a:solidFill>
              <a:srgbClr val="FF0000"/>
            </a:solidFill>
            <a:prstDash val="solid"/>
            <a:round/>
            <a:headEnd type="none" w="med" len="med"/>
            <a:tailEnd type="none" w="med" len="med"/>
          </a:ln>
          <a:effectLst/>
        </p:spPr>
      </p:cxnSp>
      <p:cxnSp>
        <p:nvCxnSpPr>
          <p:cNvPr id="31" name="Straight Connector 30"/>
          <p:cNvCxnSpPr/>
          <p:nvPr/>
        </p:nvCxnSpPr>
        <p:spPr bwMode="auto">
          <a:xfrm>
            <a:off x="6172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9" name="Freeform 28"/>
          <p:cNvSpPr/>
          <p:nvPr/>
        </p:nvSpPr>
        <p:spPr>
          <a:xfrm>
            <a:off x="6267812" y="3765278"/>
            <a:ext cx="3039005" cy="1346200"/>
          </a:xfrm>
          <a:custGeom>
            <a:avLst/>
            <a:gdLst>
              <a:gd name="connsiteX0" fmla="*/ 0 w 3039005"/>
              <a:gd name="connsiteY0" fmla="*/ 1346200 h 1346200"/>
              <a:gd name="connsiteX1" fmla="*/ 139700 w 3039005"/>
              <a:gd name="connsiteY1" fmla="*/ 1333500 h 1346200"/>
              <a:gd name="connsiteX2" fmla="*/ 203200 w 3039005"/>
              <a:gd name="connsiteY2" fmla="*/ 1308100 h 1346200"/>
              <a:gd name="connsiteX3" fmla="*/ 355600 w 3039005"/>
              <a:gd name="connsiteY3" fmla="*/ 1270000 h 1346200"/>
              <a:gd name="connsiteX4" fmla="*/ 431800 w 3039005"/>
              <a:gd name="connsiteY4" fmla="*/ 1244600 h 1346200"/>
              <a:gd name="connsiteX5" fmla="*/ 469900 w 3039005"/>
              <a:gd name="connsiteY5" fmla="*/ 1231900 h 1346200"/>
              <a:gd name="connsiteX6" fmla="*/ 571500 w 3039005"/>
              <a:gd name="connsiteY6" fmla="*/ 1206500 h 1346200"/>
              <a:gd name="connsiteX7" fmla="*/ 609600 w 3039005"/>
              <a:gd name="connsiteY7" fmla="*/ 1193800 h 1346200"/>
              <a:gd name="connsiteX8" fmla="*/ 711200 w 3039005"/>
              <a:gd name="connsiteY8" fmla="*/ 1168400 h 1346200"/>
              <a:gd name="connsiteX9" fmla="*/ 800100 w 3039005"/>
              <a:gd name="connsiteY9" fmla="*/ 1104900 h 1346200"/>
              <a:gd name="connsiteX10" fmla="*/ 850900 w 3039005"/>
              <a:gd name="connsiteY10" fmla="*/ 1079500 h 1346200"/>
              <a:gd name="connsiteX11" fmla="*/ 901700 w 3039005"/>
              <a:gd name="connsiteY11" fmla="*/ 1041400 h 1346200"/>
              <a:gd name="connsiteX12" fmla="*/ 939800 w 3039005"/>
              <a:gd name="connsiteY12" fmla="*/ 1028700 h 1346200"/>
              <a:gd name="connsiteX13" fmla="*/ 977900 w 3039005"/>
              <a:gd name="connsiteY13" fmla="*/ 1003300 h 1346200"/>
              <a:gd name="connsiteX14" fmla="*/ 1320800 w 3039005"/>
              <a:gd name="connsiteY14" fmla="*/ 977900 h 1346200"/>
              <a:gd name="connsiteX15" fmla="*/ 1346200 w 3039005"/>
              <a:gd name="connsiteY15" fmla="*/ 939800 h 1346200"/>
              <a:gd name="connsiteX16" fmla="*/ 1397000 w 3039005"/>
              <a:gd name="connsiteY16" fmla="*/ 914400 h 1346200"/>
              <a:gd name="connsiteX17" fmla="*/ 1524000 w 3039005"/>
              <a:gd name="connsiteY17" fmla="*/ 863600 h 1346200"/>
              <a:gd name="connsiteX18" fmla="*/ 1651000 w 3039005"/>
              <a:gd name="connsiteY18" fmla="*/ 812800 h 1346200"/>
              <a:gd name="connsiteX19" fmla="*/ 1765300 w 3039005"/>
              <a:gd name="connsiteY19" fmla="*/ 762000 h 1346200"/>
              <a:gd name="connsiteX20" fmla="*/ 1854200 w 3039005"/>
              <a:gd name="connsiteY20" fmla="*/ 647700 h 1346200"/>
              <a:gd name="connsiteX21" fmla="*/ 1955800 w 3039005"/>
              <a:gd name="connsiteY21" fmla="*/ 596900 h 1346200"/>
              <a:gd name="connsiteX22" fmla="*/ 2044700 w 3039005"/>
              <a:gd name="connsiteY22" fmla="*/ 546100 h 1346200"/>
              <a:gd name="connsiteX23" fmla="*/ 2095500 w 3039005"/>
              <a:gd name="connsiteY23" fmla="*/ 508000 h 1346200"/>
              <a:gd name="connsiteX24" fmla="*/ 2120900 w 3039005"/>
              <a:gd name="connsiteY24" fmla="*/ 469900 h 1346200"/>
              <a:gd name="connsiteX25" fmla="*/ 2184400 w 3039005"/>
              <a:gd name="connsiteY25" fmla="*/ 330200 h 1346200"/>
              <a:gd name="connsiteX26" fmla="*/ 2209800 w 3039005"/>
              <a:gd name="connsiteY26" fmla="*/ 241300 h 1346200"/>
              <a:gd name="connsiteX27" fmla="*/ 2247900 w 3039005"/>
              <a:gd name="connsiteY27" fmla="*/ 190500 h 1346200"/>
              <a:gd name="connsiteX28" fmla="*/ 2273300 w 3039005"/>
              <a:gd name="connsiteY28" fmla="*/ 152400 h 1346200"/>
              <a:gd name="connsiteX29" fmla="*/ 2362200 w 3039005"/>
              <a:gd name="connsiteY29" fmla="*/ 114300 h 1346200"/>
              <a:gd name="connsiteX30" fmla="*/ 2616200 w 3039005"/>
              <a:gd name="connsiteY30" fmla="*/ 127000 h 1346200"/>
              <a:gd name="connsiteX31" fmla="*/ 2667000 w 3039005"/>
              <a:gd name="connsiteY31" fmla="*/ 152400 h 1346200"/>
              <a:gd name="connsiteX32" fmla="*/ 2768600 w 3039005"/>
              <a:gd name="connsiteY32" fmla="*/ 165100 h 1346200"/>
              <a:gd name="connsiteX33" fmla="*/ 2806700 w 3039005"/>
              <a:gd name="connsiteY33" fmla="*/ 190500 h 1346200"/>
              <a:gd name="connsiteX34" fmla="*/ 2857500 w 3039005"/>
              <a:gd name="connsiteY34" fmla="*/ 254000 h 1346200"/>
              <a:gd name="connsiteX35" fmla="*/ 2895600 w 3039005"/>
              <a:gd name="connsiteY35" fmla="*/ 228600 h 1346200"/>
              <a:gd name="connsiteX36" fmla="*/ 2933700 w 3039005"/>
              <a:gd name="connsiteY36" fmla="*/ 215900 h 1346200"/>
              <a:gd name="connsiteX37" fmla="*/ 2946400 w 3039005"/>
              <a:gd name="connsiteY37" fmla="*/ 165100 h 1346200"/>
              <a:gd name="connsiteX38" fmla="*/ 2997200 w 3039005"/>
              <a:gd name="connsiteY38" fmla="*/ 88900 h 1346200"/>
              <a:gd name="connsiteX39" fmla="*/ 3035300 w 3039005"/>
              <a:gd name="connsiteY39" fmla="*/ 63500 h 1346200"/>
              <a:gd name="connsiteX40" fmla="*/ 3035300 w 3039005"/>
              <a:gd name="connsiteY40" fmla="*/ 0 h 134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039005" h="1346200">
                <a:moveTo>
                  <a:pt x="0" y="1346200"/>
                </a:moveTo>
                <a:cubicBezTo>
                  <a:pt x="46567" y="1341967"/>
                  <a:pt x="93742" y="1342117"/>
                  <a:pt x="139700" y="1333500"/>
                </a:cubicBezTo>
                <a:cubicBezTo>
                  <a:pt x="162107" y="1329299"/>
                  <a:pt x="181329" y="1314533"/>
                  <a:pt x="203200" y="1308100"/>
                </a:cubicBezTo>
                <a:cubicBezTo>
                  <a:pt x="253436" y="1293325"/>
                  <a:pt x="305147" y="1284015"/>
                  <a:pt x="355600" y="1270000"/>
                </a:cubicBezTo>
                <a:cubicBezTo>
                  <a:pt x="381397" y="1262834"/>
                  <a:pt x="406400" y="1253067"/>
                  <a:pt x="431800" y="1244600"/>
                </a:cubicBezTo>
                <a:cubicBezTo>
                  <a:pt x="444500" y="1240367"/>
                  <a:pt x="456913" y="1235147"/>
                  <a:pt x="469900" y="1231900"/>
                </a:cubicBezTo>
                <a:cubicBezTo>
                  <a:pt x="503767" y="1223433"/>
                  <a:pt x="537821" y="1215685"/>
                  <a:pt x="571500" y="1206500"/>
                </a:cubicBezTo>
                <a:cubicBezTo>
                  <a:pt x="584415" y="1202978"/>
                  <a:pt x="596613" y="1197047"/>
                  <a:pt x="609600" y="1193800"/>
                </a:cubicBezTo>
                <a:cubicBezTo>
                  <a:pt x="638583" y="1186554"/>
                  <a:pt x="682170" y="1182915"/>
                  <a:pt x="711200" y="1168400"/>
                </a:cubicBezTo>
                <a:cubicBezTo>
                  <a:pt x="738067" y="1154966"/>
                  <a:pt x="777089" y="1119282"/>
                  <a:pt x="800100" y="1104900"/>
                </a:cubicBezTo>
                <a:cubicBezTo>
                  <a:pt x="816154" y="1094866"/>
                  <a:pt x="834846" y="1089534"/>
                  <a:pt x="850900" y="1079500"/>
                </a:cubicBezTo>
                <a:cubicBezTo>
                  <a:pt x="868849" y="1068282"/>
                  <a:pt x="883322" y="1051902"/>
                  <a:pt x="901700" y="1041400"/>
                </a:cubicBezTo>
                <a:cubicBezTo>
                  <a:pt x="913323" y="1034758"/>
                  <a:pt x="927826" y="1034687"/>
                  <a:pt x="939800" y="1028700"/>
                </a:cubicBezTo>
                <a:cubicBezTo>
                  <a:pt x="953452" y="1021874"/>
                  <a:pt x="962770" y="1005317"/>
                  <a:pt x="977900" y="1003300"/>
                </a:cubicBezTo>
                <a:cubicBezTo>
                  <a:pt x="1091508" y="988152"/>
                  <a:pt x="1206500" y="986367"/>
                  <a:pt x="1320800" y="977900"/>
                </a:cubicBezTo>
                <a:cubicBezTo>
                  <a:pt x="1329267" y="965200"/>
                  <a:pt x="1334474" y="949571"/>
                  <a:pt x="1346200" y="939800"/>
                </a:cubicBezTo>
                <a:cubicBezTo>
                  <a:pt x="1360744" y="927680"/>
                  <a:pt x="1379599" y="921858"/>
                  <a:pt x="1397000" y="914400"/>
                </a:cubicBezTo>
                <a:cubicBezTo>
                  <a:pt x="1438908" y="896439"/>
                  <a:pt x="1480745" y="878018"/>
                  <a:pt x="1524000" y="863600"/>
                </a:cubicBezTo>
                <a:cubicBezTo>
                  <a:pt x="1671015" y="814595"/>
                  <a:pt x="1538879" y="862632"/>
                  <a:pt x="1651000" y="812800"/>
                </a:cubicBezTo>
                <a:cubicBezTo>
                  <a:pt x="1796940" y="747938"/>
                  <a:pt x="1640244" y="824528"/>
                  <a:pt x="1765300" y="762000"/>
                </a:cubicBezTo>
                <a:cubicBezTo>
                  <a:pt x="1794933" y="723900"/>
                  <a:pt x="1811028" y="669286"/>
                  <a:pt x="1854200" y="647700"/>
                </a:cubicBezTo>
                <a:lnTo>
                  <a:pt x="1955800" y="596900"/>
                </a:lnTo>
                <a:cubicBezTo>
                  <a:pt x="2005409" y="572096"/>
                  <a:pt x="2002815" y="576018"/>
                  <a:pt x="2044700" y="546100"/>
                </a:cubicBezTo>
                <a:cubicBezTo>
                  <a:pt x="2061924" y="533797"/>
                  <a:pt x="2080533" y="522967"/>
                  <a:pt x="2095500" y="508000"/>
                </a:cubicBezTo>
                <a:cubicBezTo>
                  <a:pt x="2106293" y="497207"/>
                  <a:pt x="2113487" y="483243"/>
                  <a:pt x="2120900" y="469900"/>
                </a:cubicBezTo>
                <a:cubicBezTo>
                  <a:pt x="2142488" y="431041"/>
                  <a:pt x="2169893" y="373722"/>
                  <a:pt x="2184400" y="330200"/>
                </a:cubicBezTo>
                <a:cubicBezTo>
                  <a:pt x="2194146" y="300962"/>
                  <a:pt x="2197047" y="269357"/>
                  <a:pt x="2209800" y="241300"/>
                </a:cubicBezTo>
                <a:cubicBezTo>
                  <a:pt x="2218559" y="222031"/>
                  <a:pt x="2235597" y="207724"/>
                  <a:pt x="2247900" y="190500"/>
                </a:cubicBezTo>
                <a:cubicBezTo>
                  <a:pt x="2256772" y="178080"/>
                  <a:pt x="2262507" y="163193"/>
                  <a:pt x="2273300" y="152400"/>
                </a:cubicBezTo>
                <a:cubicBezTo>
                  <a:pt x="2302535" y="123165"/>
                  <a:pt x="2323337" y="124016"/>
                  <a:pt x="2362200" y="114300"/>
                </a:cubicBezTo>
                <a:cubicBezTo>
                  <a:pt x="2446867" y="118533"/>
                  <a:pt x="2532082" y="116485"/>
                  <a:pt x="2616200" y="127000"/>
                </a:cubicBezTo>
                <a:cubicBezTo>
                  <a:pt x="2634986" y="129348"/>
                  <a:pt x="2648633" y="147808"/>
                  <a:pt x="2667000" y="152400"/>
                </a:cubicBezTo>
                <a:cubicBezTo>
                  <a:pt x="2700111" y="160678"/>
                  <a:pt x="2734733" y="160867"/>
                  <a:pt x="2768600" y="165100"/>
                </a:cubicBezTo>
                <a:cubicBezTo>
                  <a:pt x="2781300" y="173567"/>
                  <a:pt x="2797165" y="178581"/>
                  <a:pt x="2806700" y="190500"/>
                </a:cubicBezTo>
                <a:cubicBezTo>
                  <a:pt x="2876807" y="278134"/>
                  <a:pt x="2748311" y="181207"/>
                  <a:pt x="2857500" y="254000"/>
                </a:cubicBezTo>
                <a:cubicBezTo>
                  <a:pt x="2870200" y="245533"/>
                  <a:pt x="2881948" y="235426"/>
                  <a:pt x="2895600" y="228600"/>
                </a:cubicBezTo>
                <a:cubicBezTo>
                  <a:pt x="2907574" y="222613"/>
                  <a:pt x="2925337" y="226353"/>
                  <a:pt x="2933700" y="215900"/>
                </a:cubicBezTo>
                <a:cubicBezTo>
                  <a:pt x="2944604" y="202270"/>
                  <a:pt x="2938594" y="180712"/>
                  <a:pt x="2946400" y="165100"/>
                </a:cubicBezTo>
                <a:cubicBezTo>
                  <a:pt x="2960052" y="137796"/>
                  <a:pt x="2971800" y="105833"/>
                  <a:pt x="2997200" y="88900"/>
                </a:cubicBezTo>
                <a:cubicBezTo>
                  <a:pt x="3009900" y="80433"/>
                  <a:pt x="3029287" y="77529"/>
                  <a:pt x="3035300" y="63500"/>
                </a:cubicBezTo>
                <a:cubicBezTo>
                  <a:pt x="3043638" y="44045"/>
                  <a:pt x="3035300" y="21167"/>
                  <a:pt x="3035300" y="0"/>
                </a:cubicBezTo>
              </a:path>
            </a:pathLst>
          </a:custGeom>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kern="1200" cap="none" normalizeH="0" baseline="0">
              <a:ln>
                <a:noFill/>
              </a:ln>
              <a:solidFill>
                <a:schemeClr val="tx1"/>
              </a:solidFill>
              <a:effectLst/>
              <a:latin typeface="Arial" charset="0"/>
              <a:ea typeface="ＭＳ Ｐゴシック" charset="-128"/>
              <a:cs typeface="ＭＳ Ｐゴシック" charset="-128"/>
            </a:endParaRPr>
          </a:p>
        </p:txBody>
      </p:sp>
      <p:grpSp>
        <p:nvGrpSpPr>
          <p:cNvPr id="13" name="Group 12"/>
          <p:cNvGrpSpPr/>
          <p:nvPr/>
        </p:nvGrpSpPr>
        <p:grpSpPr>
          <a:xfrm>
            <a:off x="1676400" y="2438400"/>
            <a:ext cx="3886200" cy="2895600"/>
            <a:chOff x="1676400" y="2438400"/>
            <a:chExt cx="3886200" cy="2895600"/>
          </a:xfrm>
        </p:grpSpPr>
        <p:cxnSp>
          <p:nvCxnSpPr>
            <p:cNvPr id="32" name="Straight Connector 31"/>
            <p:cNvCxnSpPr/>
            <p:nvPr/>
          </p:nvCxnSpPr>
          <p:spPr bwMode="auto">
            <a:xfrm flipV="1">
              <a:off x="3200400" y="3886200"/>
              <a:ext cx="685800" cy="6858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7" name="Straight Connector 36"/>
            <p:cNvCxnSpPr/>
            <p:nvPr/>
          </p:nvCxnSpPr>
          <p:spPr bwMode="auto">
            <a:xfrm flipV="1">
              <a:off x="1676400" y="4572000"/>
              <a:ext cx="1524000" cy="7620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0" name="Straight Connector 29"/>
            <p:cNvCxnSpPr/>
            <p:nvPr/>
          </p:nvCxnSpPr>
          <p:spPr bwMode="auto">
            <a:xfrm flipV="1">
              <a:off x="3886200" y="3505200"/>
              <a:ext cx="762000" cy="3810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Straight Connector 38"/>
            <p:cNvCxnSpPr/>
            <p:nvPr/>
          </p:nvCxnSpPr>
          <p:spPr bwMode="auto">
            <a:xfrm flipV="1">
              <a:off x="4648200" y="2438400"/>
              <a:ext cx="914400" cy="10668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40" name="Group 39"/>
          <p:cNvGrpSpPr/>
          <p:nvPr/>
        </p:nvGrpSpPr>
        <p:grpSpPr>
          <a:xfrm rot="288329">
            <a:off x="1846946" y="2158329"/>
            <a:ext cx="4726050" cy="3364073"/>
            <a:chOff x="1676400" y="2438400"/>
            <a:chExt cx="3886200" cy="2895600"/>
          </a:xfrm>
        </p:grpSpPr>
        <p:cxnSp>
          <p:nvCxnSpPr>
            <p:cNvPr id="45" name="Straight Connector 44"/>
            <p:cNvCxnSpPr/>
            <p:nvPr/>
          </p:nvCxnSpPr>
          <p:spPr bwMode="auto">
            <a:xfrm flipV="1">
              <a:off x="3200400" y="3886200"/>
              <a:ext cx="685800" cy="6858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7" name="Straight Connector 46"/>
            <p:cNvCxnSpPr/>
            <p:nvPr/>
          </p:nvCxnSpPr>
          <p:spPr bwMode="auto">
            <a:xfrm flipV="1">
              <a:off x="1676400" y="4572000"/>
              <a:ext cx="1524000" cy="7620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8" name="Straight Connector 47"/>
            <p:cNvCxnSpPr/>
            <p:nvPr/>
          </p:nvCxnSpPr>
          <p:spPr bwMode="auto">
            <a:xfrm flipV="1">
              <a:off x="3886200" y="3505200"/>
              <a:ext cx="762000" cy="3810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0" name="Straight Connector 49"/>
            <p:cNvCxnSpPr/>
            <p:nvPr/>
          </p:nvCxnSpPr>
          <p:spPr bwMode="auto">
            <a:xfrm flipV="1">
              <a:off x="4648200" y="2438400"/>
              <a:ext cx="914400" cy="10668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Tree>
    <p:extLst>
      <p:ext uri="{BB962C8B-B14F-4D97-AF65-F5344CB8AC3E}">
        <p14:creationId xmlns:p14="http://schemas.microsoft.com/office/powerpoint/2010/main" val="3057610220"/>
      </p:ext>
    </p:extLst>
  </p:cSld>
  <p:clrMapOvr>
    <a:masterClrMapping/>
  </p:clrMapOvr>
  <p:transition xmlns:p14="http://schemas.microsoft.com/office/powerpoint/2010/main" spd="slow">
    <p:fade thruBlk="1"/>
  </p:transition>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52400" y="303609"/>
            <a:ext cx="8625840" cy="839391"/>
          </a:xfrm>
        </p:spPr>
        <p:txBody>
          <a:bodyPr/>
          <a:lstStyle/>
          <a:p>
            <a:r>
              <a:rPr lang="en-US" sz="4400" dirty="0" smtClean="0">
                <a:latin typeface="Marydale"/>
              </a:rPr>
              <a:t>Add Non-</a:t>
            </a:r>
            <a:r>
              <a:rPr lang="en-US" sz="4400" dirty="0" err="1" smtClean="0">
                <a:latin typeface="Marydale"/>
              </a:rPr>
              <a:t>Dev</a:t>
            </a:r>
            <a:r>
              <a:rPr lang="en-US" sz="4400" dirty="0" smtClean="0">
                <a:latin typeface="Marydale"/>
              </a:rPr>
              <a:t> Time</a:t>
            </a:r>
          </a:p>
        </p:txBody>
      </p:sp>
      <p:sp>
        <p:nvSpPr>
          <p:cNvPr id="6" name="Content Placeholder 5"/>
          <p:cNvSpPr>
            <a:spLocks noGrp="1"/>
          </p:cNvSpPr>
          <p:nvPr>
            <p:ph idx="1"/>
          </p:nvPr>
        </p:nvSpPr>
        <p:spPr>
          <a:xfrm>
            <a:off x="457200" y="1219200"/>
            <a:ext cx="8458200" cy="685800"/>
          </a:xfrm>
        </p:spPr>
        <p:txBody>
          <a:bodyPr>
            <a:noAutofit/>
          </a:bodyPr>
          <a:lstStyle/>
          <a:p>
            <a:pPr marL="0" indent="0">
              <a:buNone/>
            </a:pPr>
            <a:r>
              <a:rPr lang="en-US" sz="2000" dirty="0" smtClean="0">
                <a:solidFill>
                  <a:schemeClr val="accent6">
                    <a:lumMod val="60000"/>
                    <a:lumOff val="40000"/>
                  </a:schemeClr>
                </a:solidFill>
              </a:rPr>
              <a:t>Add whatever time is necessary on either end, and you have your total estimated duration range</a:t>
            </a:r>
            <a:endParaRPr lang="en-US" sz="2000" b="1" dirty="0" smtClean="0">
              <a:solidFill>
                <a:schemeClr val="accent6">
                  <a:lumMod val="60000"/>
                  <a:lumOff val="40000"/>
                </a:schemeClr>
              </a:solidFill>
            </a:endParaRPr>
          </a:p>
        </p:txBody>
      </p:sp>
      <p:grpSp>
        <p:nvGrpSpPr>
          <p:cNvPr id="49" name="Group 48"/>
          <p:cNvGrpSpPr/>
          <p:nvPr/>
        </p:nvGrpSpPr>
        <p:grpSpPr>
          <a:xfrm>
            <a:off x="1654038" y="1981200"/>
            <a:ext cx="4887114" cy="3358203"/>
            <a:chOff x="1654038" y="2651130"/>
            <a:chExt cx="4887114" cy="2688273"/>
          </a:xfrm>
        </p:grpSpPr>
        <p:cxnSp>
          <p:nvCxnSpPr>
            <p:cNvPr id="7" name="Straight Connector 6"/>
            <p:cNvCxnSpPr/>
            <p:nvPr/>
          </p:nvCxnSpPr>
          <p:spPr bwMode="auto">
            <a:xfrm rot="16200000" flipH="1">
              <a:off x="321351" y="3983817"/>
              <a:ext cx="2688273" cy="22899"/>
            </a:xfrm>
            <a:prstGeom prst="line">
              <a:avLst/>
            </a:prstGeom>
            <a:solidFill>
              <a:schemeClr val="accent1"/>
            </a:solidFill>
            <a:ln w="50800" cap="flat" cmpd="sng" algn="ctr">
              <a:solidFill>
                <a:srgbClr val="C6E539"/>
              </a:solidFill>
              <a:prstDash val="solid"/>
              <a:round/>
              <a:headEnd type="none" w="med" len="med"/>
              <a:tailEnd type="none" w="med" len="med"/>
            </a:ln>
            <a:effectLst/>
          </p:spPr>
        </p:cxnSp>
        <p:cxnSp>
          <p:nvCxnSpPr>
            <p:cNvPr id="9" name="Straight Connector 8"/>
            <p:cNvCxnSpPr/>
            <p:nvPr/>
          </p:nvCxnSpPr>
          <p:spPr bwMode="auto">
            <a:xfrm rot="10800000" flipV="1">
              <a:off x="1654039" y="5338612"/>
              <a:ext cx="4887113" cy="1"/>
            </a:xfrm>
            <a:prstGeom prst="line">
              <a:avLst/>
            </a:prstGeom>
            <a:solidFill>
              <a:schemeClr val="accent1"/>
            </a:solidFill>
            <a:ln w="50800" cap="flat" cmpd="sng" algn="ctr">
              <a:solidFill>
                <a:srgbClr val="C6E539"/>
              </a:solidFill>
              <a:prstDash val="solid"/>
              <a:round/>
              <a:headEnd type="none" w="med" len="med"/>
              <a:tailEnd type="none" w="med" len="med"/>
            </a:ln>
            <a:effectLst/>
          </p:spPr>
        </p:cxnSp>
      </p:grpSp>
      <p:sp>
        <p:nvSpPr>
          <p:cNvPr id="10" name="TextBox 9"/>
          <p:cNvSpPr txBox="1"/>
          <p:nvPr/>
        </p:nvSpPr>
        <p:spPr>
          <a:xfrm rot="16200000">
            <a:off x="-600045" y="4355068"/>
            <a:ext cx="2133600" cy="738664"/>
          </a:xfrm>
          <a:prstGeom prst="rect">
            <a:avLst/>
          </a:prstGeom>
          <a:noFill/>
        </p:spPr>
        <p:txBody>
          <a:bodyPr wrap="square" rtlCol="0">
            <a:spAutoFit/>
          </a:bodyPr>
          <a:lstStyle/>
          <a:p>
            <a:pPr>
              <a:buNone/>
            </a:pPr>
            <a:r>
              <a:rPr lang="en-US" dirty="0" smtClean="0"/>
              <a:t>POINTS</a:t>
            </a:r>
            <a:endParaRPr lang="en-US" dirty="0"/>
          </a:p>
        </p:txBody>
      </p:sp>
      <p:cxnSp>
        <p:nvCxnSpPr>
          <p:cNvPr id="4" name="Straight Connector 3"/>
          <p:cNvCxnSpPr/>
          <p:nvPr/>
        </p:nvCxnSpPr>
        <p:spPr bwMode="auto">
          <a:xfrm>
            <a:off x="5410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1" name="Straight Connector 40"/>
          <p:cNvCxnSpPr/>
          <p:nvPr/>
        </p:nvCxnSpPr>
        <p:spPr bwMode="auto">
          <a:xfrm>
            <a:off x="4648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2" name="Straight Connector 41"/>
          <p:cNvCxnSpPr/>
          <p:nvPr/>
        </p:nvCxnSpPr>
        <p:spPr bwMode="auto">
          <a:xfrm>
            <a:off x="3886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3" name="Straight Connector 42"/>
          <p:cNvCxnSpPr/>
          <p:nvPr/>
        </p:nvCxnSpPr>
        <p:spPr bwMode="auto">
          <a:xfrm>
            <a:off x="32004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4" name="Straight Connector 43"/>
          <p:cNvCxnSpPr/>
          <p:nvPr/>
        </p:nvCxnSpPr>
        <p:spPr bwMode="auto">
          <a:xfrm>
            <a:off x="24384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1" name="TextBox 50"/>
          <p:cNvSpPr txBox="1"/>
          <p:nvPr/>
        </p:nvSpPr>
        <p:spPr>
          <a:xfrm>
            <a:off x="3352800" y="5486400"/>
            <a:ext cx="1600200" cy="400110"/>
          </a:xfrm>
          <a:prstGeom prst="rect">
            <a:avLst/>
          </a:prstGeom>
          <a:noFill/>
        </p:spPr>
        <p:txBody>
          <a:bodyPr wrap="square" rtlCol="0">
            <a:spAutoFit/>
          </a:bodyPr>
          <a:lstStyle/>
          <a:p>
            <a:pPr>
              <a:buNone/>
            </a:pPr>
            <a:r>
              <a:rPr lang="en-US" dirty="0" smtClean="0"/>
              <a:t>TIME</a:t>
            </a:r>
            <a:endParaRPr lang="en-US" dirty="0"/>
          </a:p>
        </p:txBody>
      </p:sp>
      <p:sp>
        <p:nvSpPr>
          <p:cNvPr id="52" name="Right Arrow 51"/>
          <p:cNvSpPr/>
          <p:nvPr/>
        </p:nvSpPr>
        <p:spPr bwMode="auto">
          <a:xfrm>
            <a:off x="4953000" y="5715000"/>
            <a:ext cx="609600" cy="304800"/>
          </a:xfrm>
          <a:prstGeom prst="rightArrow">
            <a:avLst/>
          </a:prstGeom>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3" name="Right Arrow 52"/>
          <p:cNvSpPr/>
          <p:nvPr/>
        </p:nvSpPr>
        <p:spPr bwMode="auto">
          <a:xfrm rot="16200000">
            <a:off x="152400" y="2590800"/>
            <a:ext cx="609600" cy="304800"/>
          </a:xfrm>
          <a:prstGeom prst="rightArrow">
            <a:avLst/>
          </a:prstGeom>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4" name="Straight Connector 33"/>
          <p:cNvCxnSpPr/>
          <p:nvPr/>
        </p:nvCxnSpPr>
        <p:spPr bwMode="auto">
          <a:xfrm>
            <a:off x="1626138" y="2667000"/>
            <a:ext cx="4850862" cy="1588"/>
          </a:xfrm>
          <a:prstGeom prst="line">
            <a:avLst/>
          </a:prstGeom>
          <a:solidFill>
            <a:schemeClr val="accent1"/>
          </a:solidFill>
          <a:ln w="47625" cap="flat" cmpd="sng" algn="ctr">
            <a:solidFill>
              <a:srgbClr val="FF0000"/>
            </a:solidFill>
            <a:prstDash val="solid"/>
            <a:round/>
            <a:headEnd type="none" w="med" len="med"/>
            <a:tailEnd type="none" w="med" len="med"/>
          </a:ln>
          <a:effectLst/>
        </p:spPr>
      </p:cxnSp>
      <p:cxnSp>
        <p:nvCxnSpPr>
          <p:cNvPr id="31" name="Straight Connector 30"/>
          <p:cNvCxnSpPr/>
          <p:nvPr/>
        </p:nvCxnSpPr>
        <p:spPr bwMode="auto">
          <a:xfrm>
            <a:off x="6172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9" name="Freeform 28"/>
          <p:cNvSpPr/>
          <p:nvPr/>
        </p:nvSpPr>
        <p:spPr>
          <a:xfrm>
            <a:off x="6267812" y="3765278"/>
            <a:ext cx="3039005" cy="1346200"/>
          </a:xfrm>
          <a:custGeom>
            <a:avLst/>
            <a:gdLst>
              <a:gd name="connsiteX0" fmla="*/ 0 w 3039005"/>
              <a:gd name="connsiteY0" fmla="*/ 1346200 h 1346200"/>
              <a:gd name="connsiteX1" fmla="*/ 139700 w 3039005"/>
              <a:gd name="connsiteY1" fmla="*/ 1333500 h 1346200"/>
              <a:gd name="connsiteX2" fmla="*/ 203200 w 3039005"/>
              <a:gd name="connsiteY2" fmla="*/ 1308100 h 1346200"/>
              <a:gd name="connsiteX3" fmla="*/ 355600 w 3039005"/>
              <a:gd name="connsiteY3" fmla="*/ 1270000 h 1346200"/>
              <a:gd name="connsiteX4" fmla="*/ 431800 w 3039005"/>
              <a:gd name="connsiteY4" fmla="*/ 1244600 h 1346200"/>
              <a:gd name="connsiteX5" fmla="*/ 469900 w 3039005"/>
              <a:gd name="connsiteY5" fmla="*/ 1231900 h 1346200"/>
              <a:gd name="connsiteX6" fmla="*/ 571500 w 3039005"/>
              <a:gd name="connsiteY6" fmla="*/ 1206500 h 1346200"/>
              <a:gd name="connsiteX7" fmla="*/ 609600 w 3039005"/>
              <a:gd name="connsiteY7" fmla="*/ 1193800 h 1346200"/>
              <a:gd name="connsiteX8" fmla="*/ 711200 w 3039005"/>
              <a:gd name="connsiteY8" fmla="*/ 1168400 h 1346200"/>
              <a:gd name="connsiteX9" fmla="*/ 800100 w 3039005"/>
              <a:gd name="connsiteY9" fmla="*/ 1104900 h 1346200"/>
              <a:gd name="connsiteX10" fmla="*/ 850900 w 3039005"/>
              <a:gd name="connsiteY10" fmla="*/ 1079500 h 1346200"/>
              <a:gd name="connsiteX11" fmla="*/ 901700 w 3039005"/>
              <a:gd name="connsiteY11" fmla="*/ 1041400 h 1346200"/>
              <a:gd name="connsiteX12" fmla="*/ 939800 w 3039005"/>
              <a:gd name="connsiteY12" fmla="*/ 1028700 h 1346200"/>
              <a:gd name="connsiteX13" fmla="*/ 977900 w 3039005"/>
              <a:gd name="connsiteY13" fmla="*/ 1003300 h 1346200"/>
              <a:gd name="connsiteX14" fmla="*/ 1320800 w 3039005"/>
              <a:gd name="connsiteY14" fmla="*/ 977900 h 1346200"/>
              <a:gd name="connsiteX15" fmla="*/ 1346200 w 3039005"/>
              <a:gd name="connsiteY15" fmla="*/ 939800 h 1346200"/>
              <a:gd name="connsiteX16" fmla="*/ 1397000 w 3039005"/>
              <a:gd name="connsiteY16" fmla="*/ 914400 h 1346200"/>
              <a:gd name="connsiteX17" fmla="*/ 1524000 w 3039005"/>
              <a:gd name="connsiteY17" fmla="*/ 863600 h 1346200"/>
              <a:gd name="connsiteX18" fmla="*/ 1651000 w 3039005"/>
              <a:gd name="connsiteY18" fmla="*/ 812800 h 1346200"/>
              <a:gd name="connsiteX19" fmla="*/ 1765300 w 3039005"/>
              <a:gd name="connsiteY19" fmla="*/ 762000 h 1346200"/>
              <a:gd name="connsiteX20" fmla="*/ 1854200 w 3039005"/>
              <a:gd name="connsiteY20" fmla="*/ 647700 h 1346200"/>
              <a:gd name="connsiteX21" fmla="*/ 1955800 w 3039005"/>
              <a:gd name="connsiteY21" fmla="*/ 596900 h 1346200"/>
              <a:gd name="connsiteX22" fmla="*/ 2044700 w 3039005"/>
              <a:gd name="connsiteY22" fmla="*/ 546100 h 1346200"/>
              <a:gd name="connsiteX23" fmla="*/ 2095500 w 3039005"/>
              <a:gd name="connsiteY23" fmla="*/ 508000 h 1346200"/>
              <a:gd name="connsiteX24" fmla="*/ 2120900 w 3039005"/>
              <a:gd name="connsiteY24" fmla="*/ 469900 h 1346200"/>
              <a:gd name="connsiteX25" fmla="*/ 2184400 w 3039005"/>
              <a:gd name="connsiteY25" fmla="*/ 330200 h 1346200"/>
              <a:gd name="connsiteX26" fmla="*/ 2209800 w 3039005"/>
              <a:gd name="connsiteY26" fmla="*/ 241300 h 1346200"/>
              <a:gd name="connsiteX27" fmla="*/ 2247900 w 3039005"/>
              <a:gd name="connsiteY27" fmla="*/ 190500 h 1346200"/>
              <a:gd name="connsiteX28" fmla="*/ 2273300 w 3039005"/>
              <a:gd name="connsiteY28" fmla="*/ 152400 h 1346200"/>
              <a:gd name="connsiteX29" fmla="*/ 2362200 w 3039005"/>
              <a:gd name="connsiteY29" fmla="*/ 114300 h 1346200"/>
              <a:gd name="connsiteX30" fmla="*/ 2616200 w 3039005"/>
              <a:gd name="connsiteY30" fmla="*/ 127000 h 1346200"/>
              <a:gd name="connsiteX31" fmla="*/ 2667000 w 3039005"/>
              <a:gd name="connsiteY31" fmla="*/ 152400 h 1346200"/>
              <a:gd name="connsiteX32" fmla="*/ 2768600 w 3039005"/>
              <a:gd name="connsiteY32" fmla="*/ 165100 h 1346200"/>
              <a:gd name="connsiteX33" fmla="*/ 2806700 w 3039005"/>
              <a:gd name="connsiteY33" fmla="*/ 190500 h 1346200"/>
              <a:gd name="connsiteX34" fmla="*/ 2857500 w 3039005"/>
              <a:gd name="connsiteY34" fmla="*/ 254000 h 1346200"/>
              <a:gd name="connsiteX35" fmla="*/ 2895600 w 3039005"/>
              <a:gd name="connsiteY35" fmla="*/ 228600 h 1346200"/>
              <a:gd name="connsiteX36" fmla="*/ 2933700 w 3039005"/>
              <a:gd name="connsiteY36" fmla="*/ 215900 h 1346200"/>
              <a:gd name="connsiteX37" fmla="*/ 2946400 w 3039005"/>
              <a:gd name="connsiteY37" fmla="*/ 165100 h 1346200"/>
              <a:gd name="connsiteX38" fmla="*/ 2997200 w 3039005"/>
              <a:gd name="connsiteY38" fmla="*/ 88900 h 1346200"/>
              <a:gd name="connsiteX39" fmla="*/ 3035300 w 3039005"/>
              <a:gd name="connsiteY39" fmla="*/ 63500 h 1346200"/>
              <a:gd name="connsiteX40" fmla="*/ 3035300 w 3039005"/>
              <a:gd name="connsiteY40" fmla="*/ 0 h 134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039005" h="1346200">
                <a:moveTo>
                  <a:pt x="0" y="1346200"/>
                </a:moveTo>
                <a:cubicBezTo>
                  <a:pt x="46567" y="1341967"/>
                  <a:pt x="93742" y="1342117"/>
                  <a:pt x="139700" y="1333500"/>
                </a:cubicBezTo>
                <a:cubicBezTo>
                  <a:pt x="162107" y="1329299"/>
                  <a:pt x="181329" y="1314533"/>
                  <a:pt x="203200" y="1308100"/>
                </a:cubicBezTo>
                <a:cubicBezTo>
                  <a:pt x="253436" y="1293325"/>
                  <a:pt x="305147" y="1284015"/>
                  <a:pt x="355600" y="1270000"/>
                </a:cubicBezTo>
                <a:cubicBezTo>
                  <a:pt x="381397" y="1262834"/>
                  <a:pt x="406400" y="1253067"/>
                  <a:pt x="431800" y="1244600"/>
                </a:cubicBezTo>
                <a:cubicBezTo>
                  <a:pt x="444500" y="1240367"/>
                  <a:pt x="456913" y="1235147"/>
                  <a:pt x="469900" y="1231900"/>
                </a:cubicBezTo>
                <a:cubicBezTo>
                  <a:pt x="503767" y="1223433"/>
                  <a:pt x="537821" y="1215685"/>
                  <a:pt x="571500" y="1206500"/>
                </a:cubicBezTo>
                <a:cubicBezTo>
                  <a:pt x="584415" y="1202978"/>
                  <a:pt x="596613" y="1197047"/>
                  <a:pt x="609600" y="1193800"/>
                </a:cubicBezTo>
                <a:cubicBezTo>
                  <a:pt x="638583" y="1186554"/>
                  <a:pt x="682170" y="1182915"/>
                  <a:pt x="711200" y="1168400"/>
                </a:cubicBezTo>
                <a:cubicBezTo>
                  <a:pt x="738067" y="1154966"/>
                  <a:pt x="777089" y="1119282"/>
                  <a:pt x="800100" y="1104900"/>
                </a:cubicBezTo>
                <a:cubicBezTo>
                  <a:pt x="816154" y="1094866"/>
                  <a:pt x="834846" y="1089534"/>
                  <a:pt x="850900" y="1079500"/>
                </a:cubicBezTo>
                <a:cubicBezTo>
                  <a:pt x="868849" y="1068282"/>
                  <a:pt x="883322" y="1051902"/>
                  <a:pt x="901700" y="1041400"/>
                </a:cubicBezTo>
                <a:cubicBezTo>
                  <a:pt x="913323" y="1034758"/>
                  <a:pt x="927826" y="1034687"/>
                  <a:pt x="939800" y="1028700"/>
                </a:cubicBezTo>
                <a:cubicBezTo>
                  <a:pt x="953452" y="1021874"/>
                  <a:pt x="962770" y="1005317"/>
                  <a:pt x="977900" y="1003300"/>
                </a:cubicBezTo>
                <a:cubicBezTo>
                  <a:pt x="1091508" y="988152"/>
                  <a:pt x="1206500" y="986367"/>
                  <a:pt x="1320800" y="977900"/>
                </a:cubicBezTo>
                <a:cubicBezTo>
                  <a:pt x="1329267" y="965200"/>
                  <a:pt x="1334474" y="949571"/>
                  <a:pt x="1346200" y="939800"/>
                </a:cubicBezTo>
                <a:cubicBezTo>
                  <a:pt x="1360744" y="927680"/>
                  <a:pt x="1379599" y="921858"/>
                  <a:pt x="1397000" y="914400"/>
                </a:cubicBezTo>
                <a:cubicBezTo>
                  <a:pt x="1438908" y="896439"/>
                  <a:pt x="1480745" y="878018"/>
                  <a:pt x="1524000" y="863600"/>
                </a:cubicBezTo>
                <a:cubicBezTo>
                  <a:pt x="1671015" y="814595"/>
                  <a:pt x="1538879" y="862632"/>
                  <a:pt x="1651000" y="812800"/>
                </a:cubicBezTo>
                <a:cubicBezTo>
                  <a:pt x="1796940" y="747938"/>
                  <a:pt x="1640244" y="824528"/>
                  <a:pt x="1765300" y="762000"/>
                </a:cubicBezTo>
                <a:cubicBezTo>
                  <a:pt x="1794933" y="723900"/>
                  <a:pt x="1811028" y="669286"/>
                  <a:pt x="1854200" y="647700"/>
                </a:cubicBezTo>
                <a:lnTo>
                  <a:pt x="1955800" y="596900"/>
                </a:lnTo>
                <a:cubicBezTo>
                  <a:pt x="2005409" y="572096"/>
                  <a:pt x="2002815" y="576018"/>
                  <a:pt x="2044700" y="546100"/>
                </a:cubicBezTo>
                <a:cubicBezTo>
                  <a:pt x="2061924" y="533797"/>
                  <a:pt x="2080533" y="522967"/>
                  <a:pt x="2095500" y="508000"/>
                </a:cubicBezTo>
                <a:cubicBezTo>
                  <a:pt x="2106293" y="497207"/>
                  <a:pt x="2113487" y="483243"/>
                  <a:pt x="2120900" y="469900"/>
                </a:cubicBezTo>
                <a:cubicBezTo>
                  <a:pt x="2142488" y="431041"/>
                  <a:pt x="2169893" y="373722"/>
                  <a:pt x="2184400" y="330200"/>
                </a:cubicBezTo>
                <a:cubicBezTo>
                  <a:pt x="2194146" y="300962"/>
                  <a:pt x="2197047" y="269357"/>
                  <a:pt x="2209800" y="241300"/>
                </a:cubicBezTo>
                <a:cubicBezTo>
                  <a:pt x="2218559" y="222031"/>
                  <a:pt x="2235597" y="207724"/>
                  <a:pt x="2247900" y="190500"/>
                </a:cubicBezTo>
                <a:cubicBezTo>
                  <a:pt x="2256772" y="178080"/>
                  <a:pt x="2262507" y="163193"/>
                  <a:pt x="2273300" y="152400"/>
                </a:cubicBezTo>
                <a:cubicBezTo>
                  <a:pt x="2302535" y="123165"/>
                  <a:pt x="2323337" y="124016"/>
                  <a:pt x="2362200" y="114300"/>
                </a:cubicBezTo>
                <a:cubicBezTo>
                  <a:pt x="2446867" y="118533"/>
                  <a:pt x="2532082" y="116485"/>
                  <a:pt x="2616200" y="127000"/>
                </a:cubicBezTo>
                <a:cubicBezTo>
                  <a:pt x="2634986" y="129348"/>
                  <a:pt x="2648633" y="147808"/>
                  <a:pt x="2667000" y="152400"/>
                </a:cubicBezTo>
                <a:cubicBezTo>
                  <a:pt x="2700111" y="160678"/>
                  <a:pt x="2734733" y="160867"/>
                  <a:pt x="2768600" y="165100"/>
                </a:cubicBezTo>
                <a:cubicBezTo>
                  <a:pt x="2781300" y="173567"/>
                  <a:pt x="2797165" y="178581"/>
                  <a:pt x="2806700" y="190500"/>
                </a:cubicBezTo>
                <a:cubicBezTo>
                  <a:pt x="2876807" y="278134"/>
                  <a:pt x="2748311" y="181207"/>
                  <a:pt x="2857500" y="254000"/>
                </a:cubicBezTo>
                <a:cubicBezTo>
                  <a:pt x="2870200" y="245533"/>
                  <a:pt x="2881948" y="235426"/>
                  <a:pt x="2895600" y="228600"/>
                </a:cubicBezTo>
                <a:cubicBezTo>
                  <a:pt x="2907574" y="222613"/>
                  <a:pt x="2925337" y="226353"/>
                  <a:pt x="2933700" y="215900"/>
                </a:cubicBezTo>
                <a:cubicBezTo>
                  <a:pt x="2944604" y="202270"/>
                  <a:pt x="2938594" y="180712"/>
                  <a:pt x="2946400" y="165100"/>
                </a:cubicBezTo>
                <a:cubicBezTo>
                  <a:pt x="2960052" y="137796"/>
                  <a:pt x="2971800" y="105833"/>
                  <a:pt x="2997200" y="88900"/>
                </a:cubicBezTo>
                <a:cubicBezTo>
                  <a:pt x="3009900" y="80433"/>
                  <a:pt x="3029287" y="77529"/>
                  <a:pt x="3035300" y="63500"/>
                </a:cubicBezTo>
                <a:cubicBezTo>
                  <a:pt x="3043638" y="44045"/>
                  <a:pt x="3035300" y="21167"/>
                  <a:pt x="3035300" y="0"/>
                </a:cubicBezTo>
              </a:path>
            </a:pathLst>
          </a:custGeom>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kern="1200" cap="none" normalizeH="0" baseline="0">
              <a:ln>
                <a:noFill/>
              </a:ln>
              <a:solidFill>
                <a:schemeClr val="tx1"/>
              </a:solidFill>
              <a:effectLst/>
              <a:latin typeface="Arial" charset="0"/>
              <a:ea typeface="ＭＳ Ｐゴシック" charset="-128"/>
              <a:cs typeface="ＭＳ Ｐゴシック" charset="-128"/>
            </a:endParaRPr>
          </a:p>
        </p:txBody>
      </p:sp>
      <p:grpSp>
        <p:nvGrpSpPr>
          <p:cNvPr id="13" name="Group 12"/>
          <p:cNvGrpSpPr/>
          <p:nvPr/>
        </p:nvGrpSpPr>
        <p:grpSpPr>
          <a:xfrm>
            <a:off x="1676400" y="2438400"/>
            <a:ext cx="3886200" cy="2895600"/>
            <a:chOff x="1676400" y="2438400"/>
            <a:chExt cx="3886200" cy="2895600"/>
          </a:xfrm>
        </p:grpSpPr>
        <p:cxnSp>
          <p:nvCxnSpPr>
            <p:cNvPr id="32" name="Straight Connector 31"/>
            <p:cNvCxnSpPr/>
            <p:nvPr/>
          </p:nvCxnSpPr>
          <p:spPr bwMode="auto">
            <a:xfrm flipV="1">
              <a:off x="3200400" y="3886200"/>
              <a:ext cx="685800" cy="6858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7" name="Straight Connector 36"/>
            <p:cNvCxnSpPr/>
            <p:nvPr/>
          </p:nvCxnSpPr>
          <p:spPr bwMode="auto">
            <a:xfrm flipV="1">
              <a:off x="1676400" y="4572000"/>
              <a:ext cx="1524000" cy="7620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0" name="Straight Connector 29"/>
            <p:cNvCxnSpPr/>
            <p:nvPr/>
          </p:nvCxnSpPr>
          <p:spPr bwMode="auto">
            <a:xfrm flipV="1">
              <a:off x="3886200" y="3505200"/>
              <a:ext cx="762000" cy="3810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Straight Connector 38"/>
            <p:cNvCxnSpPr/>
            <p:nvPr/>
          </p:nvCxnSpPr>
          <p:spPr bwMode="auto">
            <a:xfrm flipV="1">
              <a:off x="4648200" y="2438400"/>
              <a:ext cx="914400" cy="10668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40" name="Group 39"/>
          <p:cNvGrpSpPr/>
          <p:nvPr/>
        </p:nvGrpSpPr>
        <p:grpSpPr>
          <a:xfrm rot="288329">
            <a:off x="1846946" y="2158329"/>
            <a:ext cx="4726050" cy="3364073"/>
            <a:chOff x="1676400" y="2438400"/>
            <a:chExt cx="3886200" cy="2895600"/>
          </a:xfrm>
        </p:grpSpPr>
        <p:cxnSp>
          <p:nvCxnSpPr>
            <p:cNvPr id="45" name="Straight Connector 44"/>
            <p:cNvCxnSpPr/>
            <p:nvPr/>
          </p:nvCxnSpPr>
          <p:spPr bwMode="auto">
            <a:xfrm flipV="1">
              <a:off x="3200400" y="3886200"/>
              <a:ext cx="685800" cy="6858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7" name="Straight Connector 46"/>
            <p:cNvCxnSpPr/>
            <p:nvPr/>
          </p:nvCxnSpPr>
          <p:spPr bwMode="auto">
            <a:xfrm flipV="1">
              <a:off x="1676400" y="4572000"/>
              <a:ext cx="1524000" cy="7620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8" name="Straight Connector 47"/>
            <p:cNvCxnSpPr/>
            <p:nvPr/>
          </p:nvCxnSpPr>
          <p:spPr bwMode="auto">
            <a:xfrm flipV="1">
              <a:off x="3886200" y="3505200"/>
              <a:ext cx="762000" cy="3810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0" name="Straight Connector 49"/>
            <p:cNvCxnSpPr/>
            <p:nvPr/>
          </p:nvCxnSpPr>
          <p:spPr bwMode="auto">
            <a:xfrm flipV="1">
              <a:off x="4648200" y="2438400"/>
              <a:ext cx="914400" cy="1066800"/>
            </a:xfrm>
            <a:prstGeom prst="line">
              <a:avLst/>
            </a:prstGeom>
            <a:solidFill>
              <a:schemeClr val="accent1"/>
            </a:solidFill>
            <a:ln w="34925" cap="flat" cmpd="sng" algn="ctr">
              <a:solidFill>
                <a:schemeClr val="bg1">
                  <a:lumMod val="50000"/>
                </a:schemeClr>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8" name="Rounded Rectangle 7"/>
          <p:cNvSpPr/>
          <p:nvPr/>
        </p:nvSpPr>
        <p:spPr bwMode="auto">
          <a:xfrm>
            <a:off x="914400" y="2667000"/>
            <a:ext cx="685800" cy="457200"/>
          </a:xfrm>
          <a:prstGeom prst="roundRect">
            <a:avLst/>
          </a:prstGeom>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900" dirty="0" smtClean="0">
                <a:solidFill>
                  <a:schemeClr val="bg1"/>
                </a:solidFill>
                <a:latin typeface="Calibri"/>
                <a:ea typeface="ヒラギノ角ゴ ProN W3" charset="0"/>
                <a:cs typeface="Calibri"/>
                <a:sym typeface="Gill Sans" charset="0"/>
              </a:rPr>
              <a:t>Initiation</a:t>
            </a:r>
            <a:endParaRPr kumimoji="0" lang="en-US" sz="900" b="0" i="0" u="none" strike="noStrike" cap="none" normalizeH="0" baseline="0" dirty="0">
              <a:ln>
                <a:noFill/>
              </a:ln>
              <a:solidFill>
                <a:schemeClr val="bg1"/>
              </a:solidFill>
              <a:effectLst/>
              <a:latin typeface="Calibri"/>
              <a:ea typeface="ヒラギノ角ゴ ProN W3" charset="0"/>
              <a:cs typeface="Calibri"/>
              <a:sym typeface="Gill Sans" charset="0"/>
            </a:endParaRPr>
          </a:p>
        </p:txBody>
      </p:sp>
      <p:cxnSp>
        <p:nvCxnSpPr>
          <p:cNvPr id="38" name="Straight Connector 37"/>
          <p:cNvCxnSpPr/>
          <p:nvPr/>
        </p:nvCxnSpPr>
        <p:spPr bwMode="auto">
          <a:xfrm>
            <a:off x="9144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6" name="Straight Connector 45"/>
          <p:cNvCxnSpPr/>
          <p:nvPr/>
        </p:nvCxnSpPr>
        <p:spPr bwMode="auto">
          <a:xfrm>
            <a:off x="6934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4" name="Rounded Rectangle 53"/>
          <p:cNvSpPr/>
          <p:nvPr/>
        </p:nvSpPr>
        <p:spPr bwMode="auto">
          <a:xfrm>
            <a:off x="5029200" y="2971800"/>
            <a:ext cx="685800" cy="381000"/>
          </a:xfrm>
          <a:prstGeom prst="roundRect">
            <a:avLst/>
          </a:prstGeom>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dirty="0" smtClean="0">
                <a:solidFill>
                  <a:schemeClr val="bg1"/>
                </a:solidFill>
                <a:latin typeface="Calibri"/>
                <a:ea typeface="ヒラギノ角ゴ ProN W3" charset="0"/>
                <a:cs typeface="Calibri"/>
                <a:sym typeface="Gill Sans" charset="0"/>
              </a:rPr>
              <a:t>UAT</a:t>
            </a:r>
            <a:endParaRPr kumimoji="0" lang="en-US" sz="1600" b="0" i="0" u="none" strike="noStrike" cap="none" normalizeH="0" baseline="0" dirty="0">
              <a:ln>
                <a:noFill/>
              </a:ln>
              <a:solidFill>
                <a:schemeClr val="bg1"/>
              </a:solidFill>
              <a:effectLst/>
              <a:latin typeface="Calibri"/>
              <a:ea typeface="ヒラギノ角ゴ ProN W3" charset="0"/>
              <a:cs typeface="Calibri"/>
              <a:sym typeface="Gill Sans" charset="0"/>
            </a:endParaRPr>
          </a:p>
        </p:txBody>
      </p:sp>
      <p:sp>
        <p:nvSpPr>
          <p:cNvPr id="55" name="Rounded Rectangle 54"/>
          <p:cNvSpPr/>
          <p:nvPr/>
        </p:nvSpPr>
        <p:spPr bwMode="auto">
          <a:xfrm>
            <a:off x="5715000" y="2971800"/>
            <a:ext cx="1143000" cy="381000"/>
          </a:xfrm>
          <a:prstGeom prst="roundRect">
            <a:avLst/>
          </a:prstGeom>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dirty="0" smtClean="0">
                <a:solidFill>
                  <a:schemeClr val="bg1"/>
                </a:solidFill>
                <a:latin typeface="Calibri"/>
                <a:ea typeface="ヒラギノ角ゴ ProN W3" charset="0"/>
                <a:cs typeface="Calibri"/>
                <a:sym typeface="Gill Sans" charset="0"/>
              </a:rPr>
              <a:t>Beta</a:t>
            </a:r>
            <a:endParaRPr kumimoji="0" lang="en-US" sz="1600" b="0" i="0" u="none" strike="noStrike" cap="none" normalizeH="0" baseline="0" dirty="0">
              <a:ln>
                <a:noFill/>
              </a:ln>
              <a:solidFill>
                <a:schemeClr val="bg1"/>
              </a:solidFill>
              <a:effectLst/>
              <a:latin typeface="Calibri"/>
              <a:ea typeface="ヒラギノ角ゴ ProN W3" charset="0"/>
              <a:cs typeface="Calibri"/>
              <a:sym typeface="Gill Sans" charset="0"/>
            </a:endParaRPr>
          </a:p>
        </p:txBody>
      </p:sp>
      <p:sp>
        <p:nvSpPr>
          <p:cNvPr id="56" name="Rounded Rectangle 55"/>
          <p:cNvSpPr/>
          <p:nvPr/>
        </p:nvSpPr>
        <p:spPr bwMode="auto">
          <a:xfrm>
            <a:off x="6858000" y="2971800"/>
            <a:ext cx="685800" cy="381000"/>
          </a:xfrm>
          <a:prstGeom prst="roundRect">
            <a:avLst/>
          </a:prstGeom>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dirty="0" smtClean="0">
                <a:solidFill>
                  <a:schemeClr val="bg1"/>
                </a:solidFill>
                <a:latin typeface="Calibri"/>
                <a:ea typeface="ヒラギノ角ゴ ProN W3" charset="0"/>
                <a:cs typeface="Calibri"/>
                <a:sym typeface="Gill Sans" charset="0"/>
              </a:rPr>
              <a:t>GA</a:t>
            </a:r>
            <a:endParaRPr kumimoji="0" lang="en-US" sz="1600" b="0" i="0" u="none" strike="noStrike" cap="none" normalizeH="0" baseline="0" dirty="0">
              <a:ln>
                <a:noFill/>
              </a:ln>
              <a:solidFill>
                <a:schemeClr val="bg1"/>
              </a:solidFill>
              <a:effectLst/>
              <a:latin typeface="Calibri"/>
              <a:ea typeface="ヒラギノ角ゴ ProN W3" charset="0"/>
              <a:cs typeface="Calibri"/>
              <a:sym typeface="Gill Sans" charset="0"/>
            </a:endParaRPr>
          </a:p>
        </p:txBody>
      </p:sp>
      <p:sp>
        <p:nvSpPr>
          <p:cNvPr id="57" name="Rounded Rectangle 56"/>
          <p:cNvSpPr/>
          <p:nvPr/>
        </p:nvSpPr>
        <p:spPr bwMode="auto">
          <a:xfrm>
            <a:off x="6477000" y="2438400"/>
            <a:ext cx="685800" cy="381000"/>
          </a:xfrm>
          <a:prstGeom prst="roundRect">
            <a:avLst/>
          </a:prstGeom>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dirty="0" smtClean="0">
                <a:solidFill>
                  <a:schemeClr val="bg1"/>
                </a:solidFill>
                <a:latin typeface="Calibri"/>
                <a:ea typeface="ヒラギノ角ゴ ProN W3" charset="0"/>
                <a:cs typeface="Calibri"/>
                <a:sym typeface="Gill Sans" charset="0"/>
              </a:rPr>
              <a:t>UAT</a:t>
            </a:r>
            <a:endParaRPr kumimoji="0" lang="en-US" sz="1600" b="0" i="0" u="none" strike="noStrike" cap="none" normalizeH="0" baseline="0" dirty="0">
              <a:ln>
                <a:noFill/>
              </a:ln>
              <a:solidFill>
                <a:schemeClr val="bg1"/>
              </a:solidFill>
              <a:effectLst/>
              <a:latin typeface="Calibri"/>
              <a:ea typeface="ヒラギノ角ゴ ProN W3" charset="0"/>
              <a:cs typeface="Calibri"/>
              <a:sym typeface="Gill Sans" charset="0"/>
            </a:endParaRPr>
          </a:p>
        </p:txBody>
      </p:sp>
      <p:sp>
        <p:nvSpPr>
          <p:cNvPr id="60" name="Left Brace 59"/>
          <p:cNvSpPr/>
          <p:nvPr/>
        </p:nvSpPr>
        <p:spPr bwMode="auto">
          <a:xfrm rot="16200000">
            <a:off x="3924300" y="495300"/>
            <a:ext cx="533400" cy="6553200"/>
          </a:xfrm>
          <a:prstGeom prst="leftBrace">
            <a:avLst/>
          </a:prstGeom>
          <a:noFill/>
          <a:ln w="38100" cap="flat" cmpd="sng" algn="ctr">
            <a:solidFill>
              <a:srgbClr val="FA9106"/>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a:spcBef>
                <a:spcPct val="0"/>
              </a:spcBef>
              <a:buFontTx/>
              <a:buNone/>
            </a:pPr>
            <a:endParaRPr lang="en-US" sz="5800">
              <a:solidFill>
                <a:srgbClr val="000000"/>
              </a:solidFill>
              <a:latin typeface="Gill Sans" charset="0"/>
              <a:ea typeface="ヒラギノ角ゴ ProN W3" charset="0"/>
              <a:cs typeface="ヒラギノ角ゴ ProN W3" charset="0"/>
              <a:sym typeface="Gill Sans" charset="0"/>
            </a:endParaRPr>
          </a:p>
        </p:txBody>
      </p:sp>
      <p:sp>
        <p:nvSpPr>
          <p:cNvPr id="61" name="Left Brace 60"/>
          <p:cNvSpPr/>
          <p:nvPr/>
        </p:nvSpPr>
        <p:spPr bwMode="auto">
          <a:xfrm rot="16200000">
            <a:off x="4686300" y="190500"/>
            <a:ext cx="533400" cy="8077200"/>
          </a:xfrm>
          <a:prstGeom prst="leftBrace">
            <a:avLst/>
          </a:prstGeom>
          <a:noFill/>
          <a:ln w="38100" cap="flat" cmpd="sng" algn="ctr">
            <a:solidFill>
              <a:srgbClr val="FA9106"/>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a:spcBef>
                <a:spcPct val="0"/>
              </a:spcBef>
              <a:buFontTx/>
              <a:buNone/>
            </a:pPr>
            <a:endParaRPr lang="en-US" sz="5800">
              <a:solidFill>
                <a:srgbClr val="000000"/>
              </a:solidFill>
              <a:latin typeface="Gill Sans" charset="0"/>
              <a:ea typeface="ヒラギノ角ゴ ProN W3" charset="0"/>
              <a:cs typeface="ヒラギノ角ゴ ProN W3" charset="0"/>
              <a:sym typeface="Gill Sans" charset="0"/>
            </a:endParaRPr>
          </a:p>
        </p:txBody>
      </p:sp>
      <p:cxnSp>
        <p:nvCxnSpPr>
          <p:cNvPr id="62" name="Straight Connector 61"/>
          <p:cNvCxnSpPr/>
          <p:nvPr/>
        </p:nvCxnSpPr>
        <p:spPr bwMode="auto">
          <a:xfrm>
            <a:off x="7696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63" name="Straight Connector 62"/>
          <p:cNvCxnSpPr/>
          <p:nvPr/>
        </p:nvCxnSpPr>
        <p:spPr bwMode="auto">
          <a:xfrm>
            <a:off x="8458200" y="2362200"/>
            <a:ext cx="0" cy="2971800"/>
          </a:xfrm>
          <a:prstGeom prst="line">
            <a:avLst/>
          </a:prstGeom>
          <a:solidFill>
            <a:schemeClr val="accent1"/>
          </a:solidFill>
          <a:ln w="19050" cap="flat" cmpd="sng" algn="ctr">
            <a:solidFill>
              <a:srgbClr val="000000"/>
            </a:solidFill>
            <a:prstDash val="sysDot"/>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8" name="Rounded Rectangle 57"/>
          <p:cNvSpPr/>
          <p:nvPr/>
        </p:nvSpPr>
        <p:spPr bwMode="auto">
          <a:xfrm>
            <a:off x="7162800" y="2438400"/>
            <a:ext cx="1143000" cy="381000"/>
          </a:xfrm>
          <a:prstGeom prst="roundRect">
            <a:avLst/>
          </a:prstGeom>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dirty="0" smtClean="0">
                <a:solidFill>
                  <a:schemeClr val="bg1"/>
                </a:solidFill>
                <a:latin typeface="Calibri"/>
                <a:ea typeface="ヒラギノ角ゴ ProN W3" charset="0"/>
                <a:cs typeface="Calibri"/>
                <a:sym typeface="Gill Sans" charset="0"/>
              </a:rPr>
              <a:t>Beta</a:t>
            </a:r>
            <a:endParaRPr kumimoji="0" lang="en-US" sz="1600" b="0" i="0" u="none" strike="noStrike" cap="none" normalizeH="0" baseline="0" dirty="0">
              <a:ln>
                <a:noFill/>
              </a:ln>
              <a:solidFill>
                <a:schemeClr val="bg1"/>
              </a:solidFill>
              <a:effectLst/>
              <a:latin typeface="Calibri"/>
              <a:ea typeface="ヒラギノ角ゴ ProN W3" charset="0"/>
              <a:cs typeface="Calibri"/>
              <a:sym typeface="Gill Sans" charset="0"/>
            </a:endParaRPr>
          </a:p>
        </p:txBody>
      </p:sp>
      <p:sp>
        <p:nvSpPr>
          <p:cNvPr id="59" name="Rounded Rectangle 58"/>
          <p:cNvSpPr/>
          <p:nvPr/>
        </p:nvSpPr>
        <p:spPr bwMode="auto">
          <a:xfrm>
            <a:off x="8305800" y="2438400"/>
            <a:ext cx="685800" cy="381000"/>
          </a:xfrm>
          <a:prstGeom prst="roundRect">
            <a:avLst/>
          </a:prstGeom>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600" dirty="0" smtClean="0">
                <a:solidFill>
                  <a:schemeClr val="bg1"/>
                </a:solidFill>
                <a:latin typeface="Calibri"/>
                <a:ea typeface="ヒラギノ角ゴ ProN W3" charset="0"/>
                <a:cs typeface="Calibri"/>
                <a:sym typeface="Gill Sans" charset="0"/>
              </a:rPr>
              <a:t>GA</a:t>
            </a:r>
            <a:endParaRPr kumimoji="0" lang="en-US" sz="1600" b="0" i="0" u="none" strike="noStrike" cap="none" normalizeH="0" baseline="0" dirty="0">
              <a:ln>
                <a:noFill/>
              </a:ln>
              <a:solidFill>
                <a:schemeClr val="bg1"/>
              </a:solidFill>
              <a:effectLst/>
              <a:latin typeface="Calibri"/>
              <a:ea typeface="ヒラギノ角ゴ ProN W3" charset="0"/>
              <a:cs typeface="Calibri"/>
              <a:sym typeface="Gill Sans" charset="0"/>
            </a:endParaRPr>
          </a:p>
        </p:txBody>
      </p:sp>
    </p:spTree>
    <p:extLst>
      <p:ext uri="{BB962C8B-B14F-4D97-AF65-F5344CB8AC3E}">
        <p14:creationId xmlns:p14="http://schemas.microsoft.com/office/powerpoint/2010/main" val="1987274855"/>
      </p:ext>
    </p:extLst>
  </p:cSld>
  <p:clrMapOvr>
    <a:masterClrMapping/>
  </p:clrMapOvr>
  <p:transition xmlns:p14="http://schemas.microsoft.com/office/powerpoint/2010/main" spd="slow">
    <p:fade thruBlk="1"/>
  </p:transition>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Questions?</a:t>
            </a:r>
            <a:endParaRPr lang="en-US" dirty="0"/>
          </a:p>
        </p:txBody>
      </p:sp>
      <p:sp>
        <p:nvSpPr>
          <p:cNvPr id="2" name="Subtitle 1"/>
          <p:cNvSpPr>
            <a:spLocks noGrp="1"/>
          </p:cNvSpPr>
          <p:nvPr>
            <p:ph type="subTitle" idx="1"/>
          </p:nvPr>
        </p:nvSpPr>
        <p:spPr/>
        <p:txBody>
          <a:bodyPr/>
          <a:lstStyle/>
          <a:p>
            <a:endParaRPr lang="en-US"/>
          </a:p>
        </p:txBody>
      </p:sp>
    </p:spTree>
    <p:extLst>
      <p:ext uri="{BB962C8B-B14F-4D97-AF65-F5344CB8AC3E}">
        <p14:creationId xmlns:p14="http://schemas.microsoft.com/office/powerpoint/2010/main" val="537395554"/>
      </p:ext>
    </p:extLst>
  </p:cSld>
  <p:clrMapOvr>
    <a:masterClrMapping/>
  </p:clrMapOvr>
  <p:transition xmlns:p14="http://schemas.microsoft.com/office/powerpoint/2010/main" spd="slow">
    <p:fade thruBlk="1"/>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51520" y="3933056"/>
            <a:ext cx="2857742" cy="2286194"/>
          </a:xfrm>
          <a:prstGeom prst="rect">
            <a:avLst/>
          </a:prstGeom>
        </p:spPr>
      </p:pic>
      <p:pic>
        <p:nvPicPr>
          <p:cNvPr id="5" name="Picture 4"/>
          <p:cNvPicPr>
            <a:picLocks noChangeAspect="1"/>
          </p:cNvPicPr>
          <p:nvPr/>
        </p:nvPicPr>
        <p:blipFill>
          <a:blip r:embed="rId4"/>
          <a:stretch>
            <a:fillRect/>
          </a:stretch>
        </p:blipFill>
        <p:spPr>
          <a:xfrm>
            <a:off x="5635666" y="1844824"/>
            <a:ext cx="3072341" cy="2304256"/>
          </a:xfrm>
          <a:prstGeom prst="rect">
            <a:avLst/>
          </a:prstGeom>
        </p:spPr>
      </p:pic>
      <p:pic>
        <p:nvPicPr>
          <p:cNvPr id="6" name="Picture 5"/>
          <p:cNvPicPr>
            <a:picLocks noChangeAspect="1"/>
          </p:cNvPicPr>
          <p:nvPr/>
        </p:nvPicPr>
        <p:blipFill>
          <a:blip r:embed="rId5"/>
          <a:stretch>
            <a:fillRect/>
          </a:stretch>
        </p:blipFill>
        <p:spPr>
          <a:xfrm>
            <a:off x="5580112" y="4653136"/>
            <a:ext cx="3054190" cy="1902586"/>
          </a:xfrm>
          <a:prstGeom prst="rect">
            <a:avLst/>
          </a:prstGeom>
        </p:spPr>
      </p:pic>
      <p:pic>
        <p:nvPicPr>
          <p:cNvPr id="7" name="Picture 6"/>
          <p:cNvPicPr>
            <a:picLocks noChangeAspect="1"/>
          </p:cNvPicPr>
          <p:nvPr/>
        </p:nvPicPr>
        <p:blipFill>
          <a:blip r:embed="rId6"/>
          <a:stretch>
            <a:fillRect/>
          </a:stretch>
        </p:blipFill>
        <p:spPr>
          <a:xfrm>
            <a:off x="2987824" y="3140968"/>
            <a:ext cx="2893928" cy="1986780"/>
          </a:xfrm>
          <a:prstGeom prst="rect">
            <a:avLst/>
          </a:prstGeom>
        </p:spPr>
      </p:pic>
      <p:pic>
        <p:nvPicPr>
          <p:cNvPr id="8" name="Picture 7"/>
          <p:cNvPicPr>
            <a:picLocks noChangeAspect="1"/>
          </p:cNvPicPr>
          <p:nvPr/>
        </p:nvPicPr>
        <p:blipFill>
          <a:blip r:embed="rId7"/>
          <a:stretch>
            <a:fillRect/>
          </a:stretch>
        </p:blipFill>
        <p:spPr>
          <a:xfrm>
            <a:off x="539552" y="548680"/>
            <a:ext cx="3505572" cy="2337048"/>
          </a:xfrm>
          <a:prstGeom prst="rect">
            <a:avLst/>
          </a:prstGeom>
        </p:spPr>
      </p:pic>
      <p:sp>
        <p:nvSpPr>
          <p:cNvPr id="9" name="TextBox 8"/>
          <p:cNvSpPr txBox="1"/>
          <p:nvPr/>
        </p:nvSpPr>
        <p:spPr>
          <a:xfrm>
            <a:off x="4572000" y="1052736"/>
            <a:ext cx="4248472" cy="400110"/>
          </a:xfrm>
          <a:prstGeom prst="rect">
            <a:avLst/>
          </a:prstGeom>
          <a:noFill/>
        </p:spPr>
        <p:txBody>
          <a:bodyPr wrap="square" rtlCol="0">
            <a:spAutoFit/>
          </a:bodyPr>
          <a:lstStyle/>
          <a:p>
            <a:pPr>
              <a:buNone/>
            </a:pPr>
            <a:r>
              <a:rPr lang="en-US" dirty="0" smtClean="0"/>
              <a:t>Distance to the airport from here?</a:t>
            </a:r>
            <a:endParaRPr lang="en-US" dirty="0"/>
          </a:p>
        </p:txBody>
      </p:sp>
    </p:spTree>
    <p:extLst>
      <p:ext uri="{BB962C8B-B14F-4D97-AF65-F5344CB8AC3E}">
        <p14:creationId xmlns:p14="http://schemas.microsoft.com/office/powerpoint/2010/main" val="566851463"/>
      </p:ext>
    </p:extLst>
  </p:cSld>
  <p:clrMapOvr>
    <a:masterClrMapping/>
  </p:clrMapOvr>
  <p:transition xmlns:p14="http://schemas.microsoft.com/office/powerpoint/2010/main" spd="slow">
    <p:fade thruBlk="1"/>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2000"/>
                                        <p:tgtEl>
                                          <p:spTgt spid="4"/>
                                        </p:tgtEl>
                                      </p:cBhvr>
                                    </p:animEffect>
                                  </p:childTnLst>
                                </p:cTn>
                              </p:par>
                            </p:childTnLst>
                          </p:cTn>
                        </p:par>
                        <p:par>
                          <p:cTn id="8" fill="hold">
                            <p:stCondLst>
                              <p:cond delay="2000"/>
                            </p:stCondLst>
                            <p:childTnLst>
                              <p:par>
                                <p:cTn id="9" presetID="9"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dissolve">
                                      <p:cBhvr>
                                        <p:cTn id="11" dur="2000"/>
                                        <p:tgtEl>
                                          <p:spTgt spid="5"/>
                                        </p:tgtEl>
                                      </p:cBhvr>
                                    </p:animEffect>
                                  </p:childTnLst>
                                </p:cTn>
                              </p:par>
                            </p:childTnLst>
                          </p:cTn>
                        </p:par>
                        <p:par>
                          <p:cTn id="12" fill="hold">
                            <p:stCondLst>
                              <p:cond delay="4000"/>
                            </p:stCondLst>
                            <p:childTnLst>
                              <p:par>
                                <p:cTn id="13" presetID="9"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dissolve">
                                      <p:cBhvr>
                                        <p:cTn id="15" dur="2000"/>
                                        <p:tgtEl>
                                          <p:spTgt spid="6"/>
                                        </p:tgtEl>
                                      </p:cBhvr>
                                    </p:animEffect>
                                  </p:childTnLst>
                                </p:cTn>
                              </p:par>
                            </p:childTnLst>
                          </p:cTn>
                        </p:par>
                        <p:par>
                          <p:cTn id="16" fill="hold">
                            <p:stCondLst>
                              <p:cond delay="6000"/>
                            </p:stCondLst>
                            <p:childTnLst>
                              <p:par>
                                <p:cTn id="17" presetID="9"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dissolve">
                                      <p:cBhvr>
                                        <p:cTn id="19"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6" name="Rectangle 4"/>
          <p:cNvSpPr>
            <a:spLocks noGrp="1" noChangeArrowheads="1"/>
          </p:cNvSpPr>
          <p:nvPr>
            <p:ph type="title"/>
          </p:nvPr>
        </p:nvSpPr>
        <p:spPr>
          <a:xfrm>
            <a:off x="457200" y="44624"/>
            <a:ext cx="8229600" cy="1143000"/>
          </a:xfrm>
        </p:spPr>
        <p:txBody>
          <a:bodyPr>
            <a:normAutofit fontScale="90000"/>
          </a:bodyPr>
          <a:lstStyle/>
          <a:p>
            <a:pPr eaLnBrk="1" hangingPunct="1">
              <a:defRPr/>
            </a:pPr>
            <a:r>
              <a:rPr lang="en-US" dirty="0"/>
              <a:t>Agile Estimation: Planning Poker </a:t>
            </a:r>
          </a:p>
        </p:txBody>
      </p:sp>
      <p:pic>
        <p:nvPicPr>
          <p:cNvPr id="209923" name="Picture 1"/>
          <p:cNvPicPr>
            <a:picLocks noChangeAspect="1" noChangeArrowheads="1"/>
          </p:cNvPicPr>
          <p:nvPr/>
        </p:nvPicPr>
        <p:blipFill>
          <a:blip r:embed="rId3">
            <a:clrChange>
              <a:clrFrom>
                <a:srgbClr val="FFFFFF"/>
              </a:clrFrom>
              <a:clrTo>
                <a:srgbClr val="FFFFFF">
                  <a:alpha val="0"/>
                </a:srgbClr>
              </a:clrTo>
            </a:clrChange>
          </a:blip>
          <a:srcRect/>
          <a:stretch>
            <a:fillRect/>
          </a:stretch>
        </p:blipFill>
        <p:spPr bwMode="auto">
          <a:xfrm>
            <a:off x="631825" y="1036638"/>
            <a:ext cx="7632700" cy="5816600"/>
          </a:xfrm>
          <a:prstGeom prst="rect">
            <a:avLst/>
          </a:prstGeom>
          <a:noFill/>
          <a:ln w="12700" cap="rnd">
            <a:noFill/>
            <a:round/>
            <a:headEnd/>
            <a:tailEnd/>
          </a:ln>
        </p:spPr>
      </p:pic>
    </p:spTree>
    <p:extLst>
      <p:ext uri="{BB962C8B-B14F-4D97-AF65-F5344CB8AC3E}">
        <p14:creationId xmlns:p14="http://schemas.microsoft.com/office/powerpoint/2010/main" val="828991326"/>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3" name="Rectangle 3"/>
          <p:cNvSpPr>
            <a:spLocks noGrp="1" noChangeArrowheads="1"/>
          </p:cNvSpPr>
          <p:nvPr>
            <p:ph type="title"/>
          </p:nvPr>
        </p:nvSpPr>
        <p:spPr>
          <a:xfrm>
            <a:off x="457200" y="44624"/>
            <a:ext cx="8229600" cy="1143000"/>
          </a:xfrm>
        </p:spPr>
        <p:txBody>
          <a:bodyPr>
            <a:normAutofit fontScale="90000"/>
          </a:bodyPr>
          <a:lstStyle/>
          <a:p>
            <a:pPr eaLnBrk="1" hangingPunct="1">
              <a:defRPr/>
            </a:pPr>
            <a:r>
              <a:rPr lang="en-US" dirty="0"/>
              <a:t>Agile Estimation: Planning Poker </a:t>
            </a:r>
          </a:p>
        </p:txBody>
      </p:sp>
      <p:pic>
        <p:nvPicPr>
          <p:cNvPr id="211974" name="Picture 4"/>
          <p:cNvPicPr>
            <a:picLocks noChangeAspect="1" noChangeArrowheads="1"/>
          </p:cNvPicPr>
          <p:nvPr/>
        </p:nvPicPr>
        <p:blipFill>
          <a:blip r:embed="rId3"/>
          <a:srcRect/>
          <a:stretch>
            <a:fillRect/>
          </a:stretch>
        </p:blipFill>
        <p:spPr bwMode="auto">
          <a:xfrm>
            <a:off x="1670050" y="996950"/>
            <a:ext cx="4953000" cy="5829300"/>
          </a:xfrm>
          <a:prstGeom prst="rect">
            <a:avLst/>
          </a:prstGeom>
          <a:noFill/>
          <a:ln w="12700" cap="rnd">
            <a:noFill/>
            <a:round/>
            <a:headEnd/>
            <a:tailEnd/>
          </a:ln>
        </p:spPr>
      </p:pic>
      <p:sp>
        <p:nvSpPr>
          <p:cNvPr id="76805" name="Oval 5"/>
          <p:cNvSpPr>
            <a:spLocks/>
          </p:cNvSpPr>
          <p:nvPr/>
        </p:nvSpPr>
        <p:spPr bwMode="auto">
          <a:xfrm>
            <a:off x="3771900" y="2882900"/>
            <a:ext cx="1066800" cy="1143000"/>
          </a:xfrm>
          <a:prstGeom prst="ellipse">
            <a:avLst/>
          </a:prstGeom>
          <a:noFill/>
          <a:ln w="50800">
            <a:solidFill>
              <a:srgbClr val="FF6600"/>
            </a:solidFill>
            <a:round/>
            <a:headEnd/>
            <a:tailEnd/>
          </a:ln>
        </p:spPr>
        <p:txBody>
          <a:bodyPr lIns="0" tIns="0" rIns="0" bIns="0">
            <a:prstTxWarp prst="textNoShape">
              <a:avLst/>
            </a:prstTxWarp>
          </a:bodyPr>
          <a:lstStyle/>
          <a:p>
            <a:endParaRPr lang="en-US"/>
          </a:p>
        </p:txBody>
      </p:sp>
      <p:sp>
        <p:nvSpPr>
          <p:cNvPr id="76806" name="Oval 6"/>
          <p:cNvSpPr>
            <a:spLocks/>
          </p:cNvSpPr>
          <p:nvPr/>
        </p:nvSpPr>
        <p:spPr bwMode="auto">
          <a:xfrm>
            <a:off x="4305300" y="3187700"/>
            <a:ext cx="1066800" cy="1143000"/>
          </a:xfrm>
          <a:prstGeom prst="ellipse">
            <a:avLst/>
          </a:prstGeom>
          <a:noFill/>
          <a:ln w="50800">
            <a:solidFill>
              <a:srgbClr val="FF6600"/>
            </a:solidFill>
            <a:round/>
            <a:headEnd/>
            <a:tailEnd/>
          </a:ln>
        </p:spPr>
        <p:txBody>
          <a:bodyPr lIns="0" tIns="0" rIns="0" bIns="0">
            <a:prstTxWarp prst="textNoShape">
              <a:avLst/>
            </a:prstTxWarp>
          </a:bodyPr>
          <a:lstStyle/>
          <a:p>
            <a:endParaRPr lang="en-US"/>
          </a:p>
        </p:txBody>
      </p:sp>
    </p:spTree>
    <p:extLst>
      <p:ext uri="{BB962C8B-B14F-4D97-AF65-F5344CB8AC3E}">
        <p14:creationId xmlns:p14="http://schemas.microsoft.com/office/powerpoint/2010/main" val="1518737399"/>
      </p:ext>
    </p:extLst>
  </p:cSld>
  <p:clrMapOvr>
    <a:masterClrMapping/>
  </p:clrMapOvr>
  <p:transition xmlns:p14="http://schemas.microsoft.com/office/powerpoint/2010/main">
    <p:fad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entr" presetSubtype="0" fill="hold" grpId="0" nodeType="clickEffect">
                                  <p:stCondLst>
                                    <p:cond delay="0"/>
                                  </p:stCondLst>
                                  <p:childTnLst>
                                    <p:set>
                                      <p:cBhvr>
                                        <p:cTn id="6" dur="1" fill="hold">
                                          <p:stCondLst>
                                            <p:cond delay="499"/>
                                          </p:stCondLst>
                                        </p:cTn>
                                        <p:tgtEl>
                                          <p:spTgt spid="76805"/>
                                        </p:tgtEl>
                                        <p:attrNameLst>
                                          <p:attrName>style.visibility</p:attrName>
                                        </p:attrNameLst>
                                      </p:cBhvr>
                                      <p:to>
                                        <p:strVal val="visible"/>
                                      </p:to>
                                    </p:set>
                                  </p:childTnLst>
                                </p:cTn>
                              </p:par>
                            </p:childTnLst>
                          </p:cTn>
                        </p:par>
                        <p:par>
                          <p:cTn id="7" fill="hold">
                            <p:stCondLst>
                              <p:cond delay="500"/>
                            </p:stCondLst>
                            <p:childTnLst>
                              <p:par>
                                <p:cTn id="8" presetID="0" presetClass="entr" presetSubtype="0" fill="hold" grpId="0" nodeType="afterEffect">
                                  <p:stCondLst>
                                    <p:cond delay="0"/>
                                  </p:stCondLst>
                                  <p:childTnLst>
                                    <p:set>
                                      <p:cBhvr>
                                        <p:cTn id="9" dur="1" fill="hold">
                                          <p:stCondLst>
                                            <p:cond delay="499"/>
                                          </p:stCondLst>
                                        </p:cTn>
                                        <p:tgtEl>
                                          <p:spTgt spid="7680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805" grpId="0" animBg="1"/>
      <p:bldP spid="7680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8" name="Rectangle 4"/>
          <p:cNvSpPr>
            <a:spLocks noGrp="1" noChangeArrowheads="1"/>
          </p:cNvSpPr>
          <p:nvPr>
            <p:ph type="title"/>
          </p:nvPr>
        </p:nvSpPr>
        <p:spPr/>
        <p:txBody>
          <a:bodyPr/>
          <a:lstStyle/>
          <a:p>
            <a:r>
              <a:rPr lang="en-US" dirty="0" smtClean="0"/>
              <a:t>Agile </a:t>
            </a:r>
            <a:r>
              <a:rPr lang="en-US" dirty="0" smtClean="0"/>
              <a:t>Estimation</a:t>
            </a:r>
            <a:endParaRPr lang="en-US" dirty="0"/>
          </a:p>
        </p:txBody>
      </p:sp>
      <p:sp>
        <p:nvSpPr>
          <p:cNvPr id="2" name="Content Placeholder 1"/>
          <p:cNvSpPr>
            <a:spLocks noGrp="1"/>
          </p:cNvSpPr>
          <p:nvPr>
            <p:ph idx="1"/>
          </p:nvPr>
        </p:nvSpPr>
        <p:spPr/>
        <p:txBody>
          <a:bodyPr/>
          <a:lstStyle/>
          <a:p>
            <a:r>
              <a:rPr lang="en-US" dirty="0"/>
              <a:t>Discuss only if there is disagreement</a:t>
            </a:r>
          </a:p>
          <a:p>
            <a:pPr lvl="1"/>
            <a:r>
              <a:rPr lang="en-US" dirty="0" smtClean="0"/>
              <a:t>If </a:t>
            </a:r>
            <a:r>
              <a:rPr lang="en-US" dirty="0"/>
              <a:t>everyone agrees, then there is no need to discuss</a:t>
            </a:r>
          </a:p>
          <a:p>
            <a:pPr lvl="1"/>
            <a:r>
              <a:rPr lang="en-US" dirty="0"/>
              <a:t>Discuss the </a:t>
            </a:r>
            <a:r>
              <a:rPr lang="en-US" dirty="0" smtClean="0"/>
              <a:t>unknowns – “Why do you think it’s a…”</a:t>
            </a:r>
            <a:endParaRPr lang="en-US" dirty="0"/>
          </a:p>
          <a:p>
            <a:pPr lvl="1"/>
            <a:r>
              <a:rPr lang="en-US" dirty="0"/>
              <a:t>Don’t try to convince people to change</a:t>
            </a:r>
          </a:p>
          <a:p>
            <a:pPr lvl="1"/>
            <a:r>
              <a:rPr lang="en-US" dirty="0"/>
              <a:t>Re-throw </a:t>
            </a:r>
          </a:p>
          <a:p>
            <a:endParaRPr lang="en-US" dirty="0"/>
          </a:p>
          <a:p>
            <a:endParaRPr lang="en-US" dirty="0"/>
          </a:p>
          <a:p>
            <a:endParaRPr lang="en-US" dirty="0"/>
          </a:p>
        </p:txBody>
      </p:sp>
    </p:spTree>
    <p:extLst>
      <p:ext uri="{BB962C8B-B14F-4D97-AF65-F5344CB8AC3E}">
        <p14:creationId xmlns:p14="http://schemas.microsoft.com/office/powerpoint/2010/main" val="93425437"/>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2" name="Rectangle 4"/>
          <p:cNvSpPr>
            <a:spLocks noGrp="1" noChangeArrowheads="1"/>
          </p:cNvSpPr>
          <p:nvPr>
            <p:ph type="title"/>
          </p:nvPr>
        </p:nvSpPr>
        <p:spPr>
          <a:xfrm>
            <a:off x="457200" y="-27384"/>
            <a:ext cx="8229600" cy="1143000"/>
          </a:xfrm>
        </p:spPr>
        <p:txBody>
          <a:bodyPr>
            <a:normAutofit fontScale="90000"/>
          </a:bodyPr>
          <a:lstStyle/>
          <a:p>
            <a:pPr eaLnBrk="1" hangingPunct="1">
              <a:defRPr/>
            </a:pPr>
            <a:r>
              <a:rPr lang="en-US" dirty="0"/>
              <a:t>Agile Estimation: Planning Poker </a:t>
            </a:r>
          </a:p>
        </p:txBody>
      </p:sp>
      <p:pic>
        <p:nvPicPr>
          <p:cNvPr id="214019" name="Picture 1"/>
          <p:cNvPicPr>
            <a:picLocks noChangeAspect="1" noChangeArrowheads="1"/>
          </p:cNvPicPr>
          <p:nvPr/>
        </p:nvPicPr>
        <p:blipFill>
          <a:blip r:embed="rId3"/>
          <a:srcRect/>
          <a:stretch>
            <a:fillRect/>
          </a:stretch>
        </p:blipFill>
        <p:spPr bwMode="auto">
          <a:xfrm>
            <a:off x="482600" y="909638"/>
            <a:ext cx="8166100" cy="5943600"/>
          </a:xfrm>
          <a:prstGeom prst="rect">
            <a:avLst/>
          </a:prstGeom>
          <a:noFill/>
          <a:ln w="12700" cap="rnd">
            <a:noFill/>
            <a:round/>
            <a:headEnd/>
            <a:tailEnd/>
          </a:ln>
        </p:spPr>
      </p:pic>
    </p:spTree>
    <p:extLst>
      <p:ext uri="{BB962C8B-B14F-4D97-AF65-F5344CB8AC3E}">
        <p14:creationId xmlns:p14="http://schemas.microsoft.com/office/powerpoint/2010/main" val="70424421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900" name="Rectangle 4"/>
          <p:cNvSpPr>
            <a:spLocks noGrp="1" noChangeArrowheads="1"/>
          </p:cNvSpPr>
          <p:nvPr>
            <p:ph type="title"/>
          </p:nvPr>
        </p:nvSpPr>
        <p:spPr>
          <a:xfrm>
            <a:off x="467544" y="0"/>
            <a:ext cx="8229600" cy="1143000"/>
          </a:xfrm>
        </p:spPr>
        <p:txBody>
          <a:bodyPr>
            <a:normAutofit fontScale="90000"/>
          </a:bodyPr>
          <a:lstStyle/>
          <a:p>
            <a:pPr eaLnBrk="1" hangingPunct="1">
              <a:defRPr/>
            </a:pPr>
            <a:r>
              <a:rPr lang="en-US"/>
              <a:t>Agile Estimation: Planning Poker </a:t>
            </a:r>
          </a:p>
        </p:txBody>
      </p:sp>
      <p:pic>
        <p:nvPicPr>
          <p:cNvPr id="216067" name="Picture 1"/>
          <p:cNvPicPr>
            <a:picLocks noChangeAspect="1" noChangeArrowheads="1"/>
          </p:cNvPicPr>
          <p:nvPr/>
        </p:nvPicPr>
        <p:blipFill>
          <a:blip r:embed="rId3">
            <a:clrChange>
              <a:clrFrom>
                <a:srgbClr val="FFFFFF"/>
              </a:clrFrom>
              <a:clrTo>
                <a:srgbClr val="FFFFFF">
                  <a:alpha val="0"/>
                </a:srgbClr>
              </a:clrTo>
            </a:clrChange>
          </a:blip>
          <a:srcRect/>
          <a:stretch>
            <a:fillRect/>
          </a:stretch>
        </p:blipFill>
        <p:spPr bwMode="auto">
          <a:xfrm>
            <a:off x="590550" y="927100"/>
            <a:ext cx="7823200" cy="5969000"/>
          </a:xfrm>
          <a:prstGeom prst="rect">
            <a:avLst/>
          </a:prstGeom>
          <a:noFill/>
          <a:ln w="12700" cap="rnd">
            <a:noFill/>
            <a:round/>
            <a:headEnd/>
            <a:tailEnd/>
          </a:ln>
        </p:spPr>
      </p:pic>
    </p:spTree>
    <p:extLst>
      <p:ext uri="{BB962C8B-B14F-4D97-AF65-F5344CB8AC3E}">
        <p14:creationId xmlns:p14="http://schemas.microsoft.com/office/powerpoint/2010/main" val="2559210677"/>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2012 Studios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ln w="12700">
          <a:solidFill>
            <a:srgbClr val="CCCCCC"/>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2012 Studios .thmx</Template>
  <TotalTime>18728</TotalTime>
  <Words>5854</Words>
  <Application>Microsoft Macintosh PowerPoint</Application>
  <PresentationFormat>On-screen Show (4:3)</PresentationFormat>
  <Paragraphs>533</Paragraphs>
  <Slides>38</Slides>
  <Notes>28</Notes>
  <HiddenSlides>0</HiddenSlides>
  <MMClips>0</MMClips>
  <ScaleCrop>false</ScaleCrop>
  <HeadingPairs>
    <vt:vector size="4" baseType="variant">
      <vt:variant>
        <vt:lpstr>Theme</vt:lpstr>
      </vt:variant>
      <vt:variant>
        <vt:i4>1</vt:i4>
      </vt:variant>
      <vt:variant>
        <vt:lpstr>Slide Titles</vt:lpstr>
      </vt:variant>
      <vt:variant>
        <vt:i4>38</vt:i4>
      </vt:variant>
    </vt:vector>
  </HeadingPairs>
  <TitlesOfParts>
    <vt:vector size="39" baseType="lpstr">
      <vt:lpstr>2012 Studios </vt:lpstr>
      <vt:lpstr>Estimating the Work</vt:lpstr>
      <vt:lpstr>PowerPoint Presentation</vt:lpstr>
      <vt:lpstr>Estimating the Effort</vt:lpstr>
      <vt:lpstr>PowerPoint Presentation</vt:lpstr>
      <vt:lpstr>Agile Estimation: Planning Poker </vt:lpstr>
      <vt:lpstr>Agile Estimation: Planning Poker </vt:lpstr>
      <vt:lpstr>Agile Estimation</vt:lpstr>
      <vt:lpstr>Agile Estimation: Planning Poker </vt:lpstr>
      <vt:lpstr>Agile Estimation: Planning Poker </vt:lpstr>
      <vt:lpstr>Agile Estimation: Planning Poker </vt:lpstr>
      <vt:lpstr>Agile Estimation: Planning Poker </vt:lpstr>
      <vt:lpstr>Agile Estimation: Thrown Estimates</vt:lpstr>
      <vt:lpstr>Agile Estimation: Thrown Estimates</vt:lpstr>
      <vt:lpstr>Agile Estimation: Thrown Estimates</vt:lpstr>
      <vt:lpstr>Agile Estimation: Tee Shirts</vt:lpstr>
      <vt:lpstr>Relative Sizing Tips</vt:lpstr>
      <vt:lpstr>Relative Sizing Stories</vt:lpstr>
      <vt:lpstr>PowerPoint Presentation</vt:lpstr>
      <vt:lpstr>How much can we do?</vt:lpstr>
      <vt:lpstr>Velocity</vt:lpstr>
      <vt:lpstr>How to Derive a Planning Velocity</vt:lpstr>
      <vt:lpstr>Velocity Planning Game</vt:lpstr>
      <vt:lpstr>PowerPoint Presentation</vt:lpstr>
      <vt:lpstr>PowerPoint Presentation</vt:lpstr>
      <vt:lpstr>PowerPoint Presentation</vt:lpstr>
      <vt:lpstr>Estimate your velocity</vt:lpstr>
      <vt:lpstr>How Many Pairs?</vt:lpstr>
      <vt:lpstr>How long?</vt:lpstr>
      <vt:lpstr>How many iterations?</vt:lpstr>
      <vt:lpstr>Raw Velocity</vt:lpstr>
      <vt:lpstr>How long?</vt:lpstr>
      <vt:lpstr>Velocity Adjustment - Risk</vt:lpstr>
      <vt:lpstr>Velocity Adjustment – Ramp Up</vt:lpstr>
      <vt:lpstr>Velocity Adjustment – Onboarding</vt:lpstr>
      <vt:lpstr>Velocity Adjustment – Time Off</vt:lpstr>
      <vt:lpstr>Development Duration Range</vt:lpstr>
      <vt:lpstr>Add Non-Dev Time</vt:lpstr>
      <vt:lpstr>Questions?</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Steven List</dc:creator>
  <cp:keywords/>
  <dc:description/>
  <cp:lastModifiedBy>Thoughtworks</cp:lastModifiedBy>
  <cp:revision>291</cp:revision>
  <cp:lastPrinted>2012-09-27T20:25:21Z</cp:lastPrinted>
  <dcterms:created xsi:type="dcterms:W3CDTF">2010-11-17T11:33:21Z</dcterms:created>
  <dcterms:modified xsi:type="dcterms:W3CDTF">2012-10-24T15:51:24Z</dcterms:modified>
  <cp:category/>
</cp:coreProperties>
</file>

<file path=docProps/thumbnail.jpeg>
</file>